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4.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9"/>
  </p:notesMasterIdLst>
  <p:sldIdLst>
    <p:sldId id="256" r:id="rId5"/>
    <p:sldId id="271" r:id="rId6"/>
    <p:sldId id="274" r:id="rId7"/>
    <p:sldId id="273" r:id="rId8"/>
  </p:sldIdLst>
  <p:sldSz cx="24371300" cy="13716000"/>
  <p:notesSz cx="6797675" cy="9926638"/>
  <p:defaultTextStyle>
    <a:defPPr>
      <a:defRPr lang="en-US"/>
    </a:defPPr>
    <a:lvl1pPr marL="0" algn="l" defTabSz="1828160" rtl="0" eaLnBrk="1" latinLnBrk="0" hangingPunct="1">
      <a:defRPr sz="3599" kern="1200">
        <a:solidFill>
          <a:schemeClr val="tx1"/>
        </a:solidFill>
        <a:latin typeface="+mn-lt"/>
        <a:ea typeface="+mn-ea"/>
        <a:cs typeface="+mn-cs"/>
      </a:defRPr>
    </a:lvl1pPr>
    <a:lvl2pPr marL="914080" algn="l" defTabSz="1828160" rtl="0" eaLnBrk="1" latinLnBrk="0" hangingPunct="1">
      <a:defRPr sz="3599" kern="1200">
        <a:solidFill>
          <a:schemeClr val="tx1"/>
        </a:solidFill>
        <a:latin typeface="+mn-lt"/>
        <a:ea typeface="+mn-ea"/>
        <a:cs typeface="+mn-cs"/>
      </a:defRPr>
    </a:lvl2pPr>
    <a:lvl3pPr marL="1828160" algn="l" defTabSz="1828160" rtl="0" eaLnBrk="1" latinLnBrk="0" hangingPunct="1">
      <a:defRPr sz="3599" kern="1200">
        <a:solidFill>
          <a:schemeClr val="tx1"/>
        </a:solidFill>
        <a:latin typeface="+mn-lt"/>
        <a:ea typeface="+mn-ea"/>
        <a:cs typeface="+mn-cs"/>
      </a:defRPr>
    </a:lvl3pPr>
    <a:lvl4pPr marL="2742240" algn="l" defTabSz="1828160" rtl="0" eaLnBrk="1" latinLnBrk="0" hangingPunct="1">
      <a:defRPr sz="3599" kern="1200">
        <a:solidFill>
          <a:schemeClr val="tx1"/>
        </a:solidFill>
        <a:latin typeface="+mn-lt"/>
        <a:ea typeface="+mn-ea"/>
        <a:cs typeface="+mn-cs"/>
      </a:defRPr>
    </a:lvl4pPr>
    <a:lvl5pPr marL="3656320" algn="l" defTabSz="1828160" rtl="0" eaLnBrk="1" latinLnBrk="0" hangingPunct="1">
      <a:defRPr sz="3599" kern="1200">
        <a:solidFill>
          <a:schemeClr val="tx1"/>
        </a:solidFill>
        <a:latin typeface="+mn-lt"/>
        <a:ea typeface="+mn-ea"/>
        <a:cs typeface="+mn-cs"/>
      </a:defRPr>
    </a:lvl5pPr>
    <a:lvl6pPr marL="4570400" algn="l" defTabSz="1828160" rtl="0" eaLnBrk="1" latinLnBrk="0" hangingPunct="1">
      <a:defRPr sz="3599" kern="1200">
        <a:solidFill>
          <a:schemeClr val="tx1"/>
        </a:solidFill>
        <a:latin typeface="+mn-lt"/>
        <a:ea typeface="+mn-ea"/>
        <a:cs typeface="+mn-cs"/>
      </a:defRPr>
    </a:lvl6pPr>
    <a:lvl7pPr marL="5484480" algn="l" defTabSz="1828160" rtl="0" eaLnBrk="1" latinLnBrk="0" hangingPunct="1">
      <a:defRPr sz="3599" kern="1200">
        <a:solidFill>
          <a:schemeClr val="tx1"/>
        </a:solidFill>
        <a:latin typeface="+mn-lt"/>
        <a:ea typeface="+mn-ea"/>
        <a:cs typeface="+mn-cs"/>
      </a:defRPr>
    </a:lvl7pPr>
    <a:lvl8pPr marL="6398560" algn="l" defTabSz="1828160" rtl="0" eaLnBrk="1" latinLnBrk="0" hangingPunct="1">
      <a:defRPr sz="3599" kern="1200">
        <a:solidFill>
          <a:schemeClr val="tx1"/>
        </a:solidFill>
        <a:latin typeface="+mn-lt"/>
        <a:ea typeface="+mn-ea"/>
        <a:cs typeface="+mn-cs"/>
      </a:defRPr>
    </a:lvl8pPr>
    <a:lvl9pPr marL="7312640" algn="l" defTabSz="1828160" rtl="0" eaLnBrk="1" latinLnBrk="0" hangingPunct="1">
      <a:defRPr sz="3599"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isa Swan" initials="LS" lastIdx="1" clrIdx="0">
    <p:extLst>
      <p:ext uri="{19B8F6BF-5375-455C-9EA6-DF929625EA0E}">
        <p15:presenceInfo xmlns:p15="http://schemas.microsoft.com/office/powerpoint/2012/main" userId="S-1-5-21-4086473394-448497236-291626805-11303" providerId="AD"/>
      </p:ext>
    </p:extLst>
  </p:cmAuthor>
  <p:cmAuthor id="2" name="Julie Morrison" initials="JM" lastIdx="3" clrIdx="1">
    <p:extLst>
      <p:ext uri="{19B8F6BF-5375-455C-9EA6-DF929625EA0E}">
        <p15:presenceInfo xmlns:p15="http://schemas.microsoft.com/office/powerpoint/2012/main" userId="S-1-5-21-4086473394-448497236-291626805-167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7B7979"/>
    <a:srgbClr val="E5E5E5"/>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82" d="100"/>
          <a:sy n="82" d="100"/>
        </p:scale>
        <p:origin x="150" y="12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viewProps" Target="viewProp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presProps" Target="presProps.xml"/><Relationship Id="rId5" Type="http://schemas.openxmlformats.org/officeDocument/2006/relationships/slide" Target="slides/slide1.xml"/><Relationship Id="rId10"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notesMaster" Target="notesMasters/notesMaster1.xml"/><Relationship Id="rId14"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oleObject" Target="1.1%20NEW%20Audit%20committe%20report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1.1%20NEW%20Audit%20committe%20report1"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1.1%20NEW%20Audit%20committe%20report1"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wlgapp5\files\Finance\ACCPAC%20Monthly%20Report%20Exports\8%20For%20Finance%20Use%20Only\2018-19%20Monthly%20Reports\Audit%20committee\Manual%20input%20for%20AC%20reports.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http://kc.sportnzgroup.org.nz/site/FinMgmt/Banking/2018-19%20Cashflow%20Forecast%2014%20Jan%2019.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wlgapp5\files\Finance\ACCPAC%20Monthly%20Report%20Exports\8%20For%20Finance%20Use%20Only\2018-19%20Monthly%20Reports\Audit%20committee\Manual%20input%20for%20AC%20reports.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wlgapp5\files\Finance\ACCPAC%20Monthly%20Report%20Exports\8%20For%20Finance%20Use%20Only\2018-19%20Monthly%20Reports\Audit%20committee\Manual%20input%20for%20AC%20reports.xlsx" TargetMode="External"/><Relationship Id="rId2" Type="http://schemas.microsoft.com/office/2011/relationships/chartColorStyle" Target="colors7.xml"/><Relationship Id="rId1" Type="http://schemas.microsoft.com/office/2011/relationships/chartStyle" Target="style7.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2"/>
          <c:order val="1"/>
          <c:tx>
            <c:strRef>
              <c:f>'[1.1 NEW Audit committe report1]SNZ P&amp;L'!$G$60</c:f>
              <c:strCache>
                <c:ptCount val="1"/>
                <c:pt idx="0">
                  <c:v>OB</c:v>
                </c:pt>
              </c:strCache>
            </c:strRef>
          </c:tx>
          <c:spPr>
            <a:solidFill>
              <a:schemeClr val="accent3"/>
            </a:solidFill>
            <a:ln>
              <a:noFill/>
            </a:ln>
            <a:effectLst/>
          </c:spPr>
          <c:invertIfNegative val="0"/>
          <c:cat>
            <c:strRef>
              <c:f>'[1.1 NEW Audit committe report1]SNZ P&amp;L'!$D$61:$D$64</c:f>
              <c:strCache>
                <c:ptCount val="2"/>
                <c:pt idx="0">
                  <c:v>OPEX - Personnel</c:v>
                </c:pt>
                <c:pt idx="1">
                  <c:v>OPEX - Other</c:v>
                </c:pt>
              </c:strCache>
              <c:extLst/>
            </c:strRef>
          </c:cat>
          <c:val>
            <c:numRef>
              <c:f>'[1.1 NEW Audit committe report1]SNZ P&amp;L'!$G$61:$G$64</c:f>
              <c:numCache>
                <c:formatCode>#,##0,;\(#,##0,\)</c:formatCode>
                <c:ptCount val="2"/>
                <c:pt idx="0">
                  <c:v>13341744</c:v>
                </c:pt>
                <c:pt idx="1">
                  <c:v>12861916</c:v>
                </c:pt>
              </c:numCache>
              <c:extLst/>
            </c:numRef>
          </c:val>
          <c:extLst>
            <c:ext xmlns:c16="http://schemas.microsoft.com/office/drawing/2014/chart" uri="{C3380CC4-5D6E-409C-BE32-E72D297353CC}">
              <c16:uniqueId val="{00000000-3BA9-4D29-93B3-BC8F65025DB3}"/>
            </c:ext>
          </c:extLst>
        </c:ser>
        <c:ser>
          <c:idx val="1"/>
          <c:order val="2"/>
          <c:tx>
            <c:strRef>
              <c:f>'[1.1 NEW Audit committe report1]SNZ P&amp;L'!$F$60</c:f>
              <c:strCache>
                <c:ptCount val="1"/>
                <c:pt idx="0">
                  <c:v>YTD OB</c:v>
                </c:pt>
              </c:strCache>
            </c:strRef>
          </c:tx>
          <c:spPr>
            <a:solidFill>
              <a:schemeClr val="accent2"/>
            </a:solidFill>
            <a:ln>
              <a:noFill/>
            </a:ln>
            <a:effectLst/>
          </c:spPr>
          <c:invertIfNegative val="0"/>
          <c:cat>
            <c:strRef>
              <c:f>'[1.1 NEW Audit committe report1]SNZ P&amp;L'!$D$61:$D$64</c:f>
              <c:strCache>
                <c:ptCount val="2"/>
                <c:pt idx="0">
                  <c:v>OPEX - Personnel</c:v>
                </c:pt>
                <c:pt idx="1">
                  <c:v>OPEX - Other</c:v>
                </c:pt>
              </c:strCache>
              <c:extLst/>
            </c:strRef>
          </c:cat>
          <c:val>
            <c:numRef>
              <c:f>'[1.1 NEW Audit committe report1]SNZ P&amp;L'!$F$61:$F$64</c:f>
              <c:numCache>
                <c:formatCode>#,##0,;\(#,##0,\)</c:formatCode>
                <c:ptCount val="2"/>
                <c:pt idx="0">
                  <c:v>7828411</c:v>
                </c:pt>
                <c:pt idx="1">
                  <c:v>7877119</c:v>
                </c:pt>
              </c:numCache>
              <c:extLst/>
            </c:numRef>
          </c:val>
          <c:extLst>
            <c:ext xmlns:c16="http://schemas.microsoft.com/office/drawing/2014/chart" uri="{C3380CC4-5D6E-409C-BE32-E72D297353CC}">
              <c16:uniqueId val="{00000001-3BA9-4D29-93B3-BC8F65025DB3}"/>
            </c:ext>
          </c:extLst>
        </c:ser>
        <c:dLbls>
          <c:showLegendKey val="0"/>
          <c:showVal val="0"/>
          <c:showCatName val="0"/>
          <c:showSerName val="0"/>
          <c:showPercent val="0"/>
          <c:showBubbleSize val="0"/>
        </c:dLbls>
        <c:gapWidth val="100"/>
        <c:overlap val="100"/>
        <c:axId val="626814648"/>
        <c:axId val="626820552"/>
      </c:barChart>
      <c:barChart>
        <c:barDir val="col"/>
        <c:grouping val="clustered"/>
        <c:varyColors val="0"/>
        <c:ser>
          <c:idx val="0"/>
          <c:order val="0"/>
          <c:tx>
            <c:strRef>
              <c:f>'[1.1 NEW Audit committe report1]SNZ P&amp;L'!$E$60</c:f>
              <c:strCache>
                <c:ptCount val="1"/>
                <c:pt idx="0">
                  <c:v>YTD Actual</c:v>
                </c:pt>
              </c:strCache>
            </c:strRef>
          </c:tx>
          <c:spPr>
            <a:solidFill>
              <a:schemeClr val="accent1"/>
            </a:solidFill>
            <a:ln>
              <a:noFill/>
            </a:ln>
            <a:effectLst/>
          </c:spPr>
          <c:invertIfNegative val="0"/>
          <c:dLbls>
            <c:numFmt formatCode="&quot;$&quot;#.000,,&quot;m&quot;" sourceLinked="0"/>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'[1.1 NEW Audit committe report1]SNZ P&amp;L'!$D$61:$D$64</c:f>
              <c:strCache>
                <c:ptCount val="2"/>
                <c:pt idx="0">
                  <c:v>OPEX - Personnel</c:v>
                </c:pt>
                <c:pt idx="1">
                  <c:v>OPEX - Other</c:v>
                </c:pt>
              </c:strCache>
              <c:extLst/>
            </c:strRef>
          </c:cat>
          <c:val>
            <c:numRef>
              <c:f>'[1.1 NEW Audit committe report1]SNZ P&amp;L'!$E$61:$E$64</c:f>
              <c:numCache>
                <c:formatCode>#,##0,;\(#,##0,\)</c:formatCode>
                <c:ptCount val="2"/>
                <c:pt idx="0">
                  <c:v>7522325.1399999959</c:v>
                </c:pt>
                <c:pt idx="1">
                  <c:v>6403258.4399999967</c:v>
                </c:pt>
              </c:numCache>
              <c:extLst/>
            </c:numRef>
          </c:val>
          <c:extLst>
            <c:ext xmlns:c16="http://schemas.microsoft.com/office/drawing/2014/chart" uri="{C3380CC4-5D6E-409C-BE32-E72D297353CC}">
              <c16:uniqueId val="{00000002-3BA9-4D29-93B3-BC8F65025DB3}"/>
            </c:ext>
          </c:extLst>
        </c:ser>
        <c:dLbls>
          <c:showLegendKey val="0"/>
          <c:showVal val="0"/>
          <c:showCatName val="0"/>
          <c:showSerName val="0"/>
          <c:showPercent val="0"/>
          <c:showBubbleSize val="0"/>
        </c:dLbls>
        <c:gapWidth val="219"/>
        <c:axId val="526065128"/>
        <c:axId val="526062176"/>
      </c:barChart>
      <c:lineChart>
        <c:grouping val="standard"/>
        <c:varyColors val="0"/>
        <c:ser>
          <c:idx val="3"/>
          <c:order val="3"/>
          <c:tx>
            <c:strRef>
              <c:f>'[1.1 NEW Audit committe report1]SNZ P&amp;L'!$H$60</c:f>
              <c:strCache>
                <c:ptCount val="1"/>
                <c:pt idx="0">
                  <c:v>F1</c:v>
                </c:pt>
              </c:strCache>
            </c:strRef>
          </c:tx>
          <c:spPr>
            <a:ln w="28575" cap="rnd">
              <a:noFill/>
              <a:round/>
            </a:ln>
            <a:effectLst/>
          </c:spPr>
          <c:marker>
            <c:symbol val="dash"/>
            <c:size val="20"/>
            <c:spPr>
              <a:solidFill>
                <a:schemeClr val="accent4"/>
              </a:solidFill>
              <a:ln w="9525">
                <a:solidFill>
                  <a:schemeClr val="accent4"/>
                </a:solidFill>
              </a:ln>
              <a:effectLst/>
            </c:spPr>
          </c:marker>
          <c:cat>
            <c:strRef>
              <c:f>'[1.1 NEW Audit committe report1]SNZ P&amp;L'!$D$61:$D$64</c:f>
              <c:strCache>
                <c:ptCount val="2"/>
                <c:pt idx="0">
                  <c:v>OPEX - Personnel</c:v>
                </c:pt>
                <c:pt idx="1">
                  <c:v>OPEX - Other</c:v>
                </c:pt>
              </c:strCache>
              <c:extLst/>
            </c:strRef>
          </c:cat>
          <c:val>
            <c:numRef>
              <c:f>'[1.1 NEW Audit committe report1]SNZ P&amp;L'!$H$61:$H$64</c:f>
              <c:numCache>
                <c:formatCode>#,##0,;\(#,##0,\)</c:formatCode>
                <c:ptCount val="2"/>
                <c:pt idx="0">
                  <c:v>13376941</c:v>
                </c:pt>
                <c:pt idx="1">
                  <c:v>13631991</c:v>
                </c:pt>
              </c:numCache>
              <c:extLst/>
            </c:numRef>
          </c:val>
          <c:smooth val="0"/>
          <c:extLst>
            <c:ext xmlns:c16="http://schemas.microsoft.com/office/drawing/2014/chart" uri="{C3380CC4-5D6E-409C-BE32-E72D297353CC}">
              <c16:uniqueId val="{00000003-3BA9-4D29-93B3-BC8F65025DB3}"/>
            </c:ext>
          </c:extLst>
        </c:ser>
        <c:dLbls>
          <c:showLegendKey val="0"/>
          <c:showVal val="0"/>
          <c:showCatName val="0"/>
          <c:showSerName val="0"/>
          <c:showPercent val="0"/>
          <c:showBubbleSize val="0"/>
        </c:dLbls>
        <c:marker val="1"/>
        <c:smooth val="0"/>
        <c:axId val="626814648"/>
        <c:axId val="626820552"/>
      </c:lineChart>
      <c:catAx>
        <c:axId val="6268146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626820552"/>
        <c:crosses val="autoZero"/>
        <c:auto val="1"/>
        <c:lblAlgn val="ctr"/>
        <c:lblOffset val="100"/>
        <c:noMultiLvlLbl val="0"/>
      </c:catAx>
      <c:valAx>
        <c:axId val="626820552"/>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626814648"/>
        <c:crosses val="autoZero"/>
        <c:crossBetween val="between"/>
      </c:valAx>
      <c:valAx>
        <c:axId val="526062176"/>
        <c:scaling>
          <c:orientation val="minMax"/>
          <c:max val="16000000"/>
        </c:scaling>
        <c:delete val="1"/>
        <c:axPos val="r"/>
        <c:numFmt formatCode="#,##0,;\(#,##0,\)" sourceLinked="1"/>
        <c:majorTickMark val="out"/>
        <c:minorTickMark val="none"/>
        <c:tickLblPos val="nextTo"/>
        <c:crossAx val="526065128"/>
        <c:crosses val="max"/>
        <c:crossBetween val="between"/>
      </c:valAx>
      <c:catAx>
        <c:axId val="526065128"/>
        <c:scaling>
          <c:orientation val="minMax"/>
        </c:scaling>
        <c:delete val="1"/>
        <c:axPos val="b"/>
        <c:numFmt formatCode="General" sourceLinked="1"/>
        <c:majorTickMark val="out"/>
        <c:minorTickMark val="none"/>
        <c:tickLblPos val="nextTo"/>
        <c:crossAx val="526062176"/>
        <c:crosses val="autoZero"/>
        <c:auto val="1"/>
        <c:lblAlgn val="ctr"/>
        <c:lblOffset val="100"/>
        <c:noMultiLvlLbl val="0"/>
      </c:cat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2"/>
          <c:order val="1"/>
          <c:tx>
            <c:strRef>
              <c:f>'[1.1 NEW Audit committe report1]SNZ P&amp;L'!$G$60</c:f>
              <c:strCache>
                <c:ptCount val="1"/>
                <c:pt idx="0">
                  <c:v>OB</c:v>
                </c:pt>
              </c:strCache>
            </c:strRef>
          </c:tx>
          <c:spPr>
            <a:solidFill>
              <a:schemeClr val="accent3"/>
            </a:solidFill>
            <a:ln>
              <a:noFill/>
            </a:ln>
            <a:effectLst/>
          </c:spPr>
          <c:invertIfNegative val="0"/>
          <c:cat>
            <c:strRef>
              <c:f>'[1.1 NEW Audit committe report1]SNZ P&amp;L'!$D$61:$D$64</c:f>
              <c:strCache>
                <c:ptCount val="2"/>
                <c:pt idx="0">
                  <c:v>Revenue</c:v>
                </c:pt>
                <c:pt idx="1">
                  <c:v>Investment</c:v>
                </c:pt>
              </c:strCache>
              <c:extLst/>
            </c:strRef>
          </c:cat>
          <c:val>
            <c:numRef>
              <c:f>'[1.1 NEW Audit committe report1]SNZ P&amp;L'!$G$61:$G$64</c:f>
              <c:numCache>
                <c:formatCode>#,##0,;\(#,##0,\)</c:formatCode>
                <c:ptCount val="2"/>
                <c:pt idx="0">
                  <c:v>146250404.80000001</c:v>
                </c:pt>
                <c:pt idx="1">
                  <c:v>126710606</c:v>
                </c:pt>
              </c:numCache>
              <c:extLst/>
            </c:numRef>
          </c:val>
          <c:extLst>
            <c:ext xmlns:c16="http://schemas.microsoft.com/office/drawing/2014/chart" uri="{C3380CC4-5D6E-409C-BE32-E72D297353CC}">
              <c16:uniqueId val="{00000000-7085-4182-8A2B-66CEC98C7DD1}"/>
            </c:ext>
          </c:extLst>
        </c:ser>
        <c:ser>
          <c:idx val="1"/>
          <c:order val="2"/>
          <c:tx>
            <c:strRef>
              <c:f>'[1.1 NEW Audit committe report1]SNZ P&amp;L'!$F$60</c:f>
              <c:strCache>
                <c:ptCount val="1"/>
                <c:pt idx="0">
                  <c:v>YTD OB</c:v>
                </c:pt>
              </c:strCache>
            </c:strRef>
          </c:tx>
          <c:spPr>
            <a:solidFill>
              <a:schemeClr val="accent2"/>
            </a:solidFill>
            <a:ln>
              <a:noFill/>
            </a:ln>
            <a:effectLst/>
          </c:spPr>
          <c:invertIfNegative val="0"/>
          <c:cat>
            <c:strRef>
              <c:f>'[1.1 NEW Audit committe report1]SNZ P&amp;L'!$D$61:$D$64</c:f>
              <c:strCache>
                <c:ptCount val="2"/>
                <c:pt idx="0">
                  <c:v>Revenue</c:v>
                </c:pt>
                <c:pt idx="1">
                  <c:v>Investment</c:v>
                </c:pt>
              </c:strCache>
              <c:extLst/>
            </c:strRef>
          </c:cat>
          <c:val>
            <c:numRef>
              <c:f>'[1.1 NEW Audit committe report1]SNZ P&amp;L'!$F$61:$F$64</c:f>
              <c:numCache>
                <c:formatCode>#,##0,;\(#,##0,\)</c:formatCode>
                <c:ptCount val="2"/>
                <c:pt idx="0">
                  <c:v>112292152.8</c:v>
                </c:pt>
                <c:pt idx="1">
                  <c:v>78891597</c:v>
                </c:pt>
              </c:numCache>
              <c:extLst/>
            </c:numRef>
          </c:val>
          <c:extLst>
            <c:ext xmlns:c16="http://schemas.microsoft.com/office/drawing/2014/chart" uri="{C3380CC4-5D6E-409C-BE32-E72D297353CC}">
              <c16:uniqueId val="{00000001-7085-4182-8A2B-66CEC98C7DD1}"/>
            </c:ext>
          </c:extLst>
        </c:ser>
        <c:dLbls>
          <c:showLegendKey val="0"/>
          <c:showVal val="0"/>
          <c:showCatName val="0"/>
          <c:showSerName val="0"/>
          <c:showPercent val="0"/>
          <c:showBubbleSize val="0"/>
        </c:dLbls>
        <c:gapWidth val="100"/>
        <c:overlap val="100"/>
        <c:axId val="626814648"/>
        <c:axId val="626820552"/>
      </c:barChart>
      <c:barChart>
        <c:barDir val="col"/>
        <c:grouping val="clustered"/>
        <c:varyColors val="0"/>
        <c:ser>
          <c:idx val="0"/>
          <c:order val="0"/>
          <c:tx>
            <c:strRef>
              <c:f>'[1.1 NEW Audit committe report1]SNZ P&amp;L'!$E$60</c:f>
              <c:strCache>
                <c:ptCount val="1"/>
                <c:pt idx="0">
                  <c:v>YTD Actual</c:v>
                </c:pt>
              </c:strCache>
            </c:strRef>
          </c:tx>
          <c:spPr>
            <a:solidFill>
              <a:schemeClr val="accent1"/>
            </a:solidFill>
            <a:ln>
              <a:noFill/>
            </a:ln>
            <a:effectLst/>
          </c:spPr>
          <c:invertIfNegative val="0"/>
          <c:dLbls>
            <c:dLbl>
              <c:idx val="0"/>
              <c:numFmt formatCode="&quot;$&quot;#.000,,&quot;m&quot;" sourceLinked="0"/>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2-7085-4182-8A2B-66CEC98C7DD1}"/>
                </c:ext>
              </c:extLst>
            </c:dLbl>
            <c:dLbl>
              <c:idx val="1"/>
              <c:numFmt formatCode="&quot;$&quot;#.000,,&quot;m&quot;" sourceLinked="0"/>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3-7085-4182-8A2B-66CEC98C7DD1}"/>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'[1.1 NEW Audit committe report1]SNZ P&amp;L'!$D$61:$D$64</c:f>
              <c:strCache>
                <c:ptCount val="2"/>
                <c:pt idx="0">
                  <c:v>Revenue</c:v>
                </c:pt>
                <c:pt idx="1">
                  <c:v>Investment</c:v>
                </c:pt>
              </c:strCache>
              <c:extLst/>
            </c:strRef>
          </c:cat>
          <c:val>
            <c:numRef>
              <c:f>'[1.1 NEW Audit committe report1]SNZ P&amp;L'!$E$61:$E$64</c:f>
              <c:numCache>
                <c:formatCode>#,##0,;\(#,##0,\)</c:formatCode>
                <c:ptCount val="2"/>
                <c:pt idx="0">
                  <c:v>112977383.59</c:v>
                </c:pt>
                <c:pt idx="1">
                  <c:v>80894679.930000007</c:v>
                </c:pt>
              </c:numCache>
              <c:extLst/>
            </c:numRef>
          </c:val>
          <c:extLst>
            <c:ext xmlns:c16="http://schemas.microsoft.com/office/drawing/2014/chart" uri="{C3380CC4-5D6E-409C-BE32-E72D297353CC}">
              <c16:uniqueId val="{00000004-7085-4182-8A2B-66CEC98C7DD1}"/>
            </c:ext>
          </c:extLst>
        </c:ser>
        <c:dLbls>
          <c:showLegendKey val="0"/>
          <c:showVal val="0"/>
          <c:showCatName val="0"/>
          <c:showSerName val="0"/>
          <c:showPercent val="0"/>
          <c:showBubbleSize val="0"/>
        </c:dLbls>
        <c:gapWidth val="219"/>
        <c:axId val="526065128"/>
        <c:axId val="526062176"/>
      </c:barChart>
      <c:lineChart>
        <c:grouping val="standard"/>
        <c:varyColors val="0"/>
        <c:ser>
          <c:idx val="3"/>
          <c:order val="3"/>
          <c:tx>
            <c:strRef>
              <c:f>'[1.1 NEW Audit committe report1]SNZ P&amp;L'!$H$60</c:f>
              <c:strCache>
                <c:ptCount val="1"/>
                <c:pt idx="0">
                  <c:v>F1</c:v>
                </c:pt>
              </c:strCache>
            </c:strRef>
          </c:tx>
          <c:spPr>
            <a:ln w="28575" cap="rnd">
              <a:noFill/>
              <a:round/>
            </a:ln>
            <a:effectLst/>
          </c:spPr>
          <c:marker>
            <c:symbol val="dash"/>
            <c:size val="20"/>
            <c:spPr>
              <a:solidFill>
                <a:schemeClr val="accent4"/>
              </a:solidFill>
              <a:ln w="9525">
                <a:solidFill>
                  <a:schemeClr val="accent4"/>
                </a:solidFill>
              </a:ln>
              <a:effectLst/>
            </c:spPr>
          </c:marker>
          <c:cat>
            <c:strRef>
              <c:f>'[1.1 NEW Audit committe report1]SNZ P&amp;L'!$D$61:$D$64</c:f>
              <c:strCache>
                <c:ptCount val="2"/>
                <c:pt idx="0">
                  <c:v>Revenue</c:v>
                </c:pt>
                <c:pt idx="1">
                  <c:v>Investment</c:v>
                </c:pt>
              </c:strCache>
              <c:extLst/>
            </c:strRef>
          </c:cat>
          <c:val>
            <c:numRef>
              <c:f>'[1.1 NEW Audit committe report1]SNZ P&amp;L'!$H$61:$H$64</c:f>
              <c:numCache>
                <c:formatCode>#,##0,;\(#,##0,\)</c:formatCode>
                <c:ptCount val="2"/>
                <c:pt idx="0">
                  <c:v>146455066.55000001</c:v>
                </c:pt>
                <c:pt idx="1">
                  <c:v>123104426</c:v>
                </c:pt>
              </c:numCache>
              <c:extLst/>
            </c:numRef>
          </c:val>
          <c:smooth val="0"/>
          <c:extLst>
            <c:ext xmlns:c16="http://schemas.microsoft.com/office/drawing/2014/chart" uri="{C3380CC4-5D6E-409C-BE32-E72D297353CC}">
              <c16:uniqueId val="{00000005-7085-4182-8A2B-66CEC98C7DD1}"/>
            </c:ext>
          </c:extLst>
        </c:ser>
        <c:dLbls>
          <c:showLegendKey val="0"/>
          <c:showVal val="0"/>
          <c:showCatName val="0"/>
          <c:showSerName val="0"/>
          <c:showPercent val="0"/>
          <c:showBubbleSize val="0"/>
        </c:dLbls>
        <c:marker val="1"/>
        <c:smooth val="0"/>
        <c:axId val="626814648"/>
        <c:axId val="626820552"/>
      </c:lineChart>
      <c:catAx>
        <c:axId val="6268146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626820552"/>
        <c:crosses val="autoZero"/>
        <c:auto val="1"/>
        <c:lblAlgn val="ctr"/>
        <c:lblOffset val="100"/>
        <c:noMultiLvlLbl val="0"/>
      </c:catAx>
      <c:valAx>
        <c:axId val="626820552"/>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626814648"/>
        <c:crosses val="autoZero"/>
        <c:crossBetween val="between"/>
      </c:valAx>
      <c:valAx>
        <c:axId val="526062176"/>
        <c:scaling>
          <c:orientation val="minMax"/>
          <c:max val="160000000"/>
        </c:scaling>
        <c:delete val="1"/>
        <c:axPos val="r"/>
        <c:numFmt formatCode="#,##0,;\(#,##0,\)" sourceLinked="1"/>
        <c:majorTickMark val="out"/>
        <c:minorTickMark val="none"/>
        <c:tickLblPos val="nextTo"/>
        <c:crossAx val="526065128"/>
        <c:crosses val="max"/>
        <c:crossBetween val="between"/>
      </c:valAx>
      <c:catAx>
        <c:axId val="526065128"/>
        <c:scaling>
          <c:orientation val="minMax"/>
        </c:scaling>
        <c:delete val="1"/>
        <c:axPos val="b"/>
        <c:numFmt formatCode="General" sourceLinked="1"/>
        <c:majorTickMark val="out"/>
        <c:minorTickMark val="none"/>
        <c:tickLblPos val="nextTo"/>
        <c:crossAx val="526062176"/>
        <c:crosses val="autoZero"/>
        <c:auto val="1"/>
        <c:lblAlgn val="ctr"/>
        <c:lblOffset val="100"/>
        <c:noMultiLvlLbl val="0"/>
      </c:cat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'[1.1 NEW Audit committe report1]Sheet1'!$C$2</c:f>
              <c:strCache>
                <c:ptCount val="1"/>
                <c:pt idx="0">
                  <c:v>Prior Yrs Actual</c:v>
                </c:pt>
              </c:strCache>
            </c:strRef>
          </c:tx>
          <c:spPr>
            <a:solidFill>
              <a:schemeClr val="accent1"/>
            </a:solidFill>
            <a:ln>
              <a:noFill/>
            </a:ln>
            <a:effectLst/>
          </c:spPr>
          <c:invertIfNegative val="0"/>
          <c:cat>
            <c:strRef>
              <c:f>'[1.1 NEW Audit committe report1]Sheet1'!$B$3:$B$8</c:f>
              <c:strCache>
                <c:ptCount val="6"/>
                <c:pt idx="0">
                  <c:v>HP Sailing Centre </c:v>
                </c:pt>
                <c:pt idx="1">
                  <c:v>Canoe Racing Centre of Excellence (Karapiro)</c:v>
                </c:pt>
                <c:pt idx="2">
                  <c:v>Hockey HP Centre (Rosedale park)</c:v>
                </c:pt>
                <c:pt idx="3">
                  <c:v>Nga Puna Wai Sports Hub (Wigram)</c:v>
                </c:pt>
                <c:pt idx="4">
                  <c:v>Football NZ HP Centre</c:v>
                </c:pt>
                <c:pt idx="5">
                  <c:v>Avantidrome Stage 2</c:v>
                </c:pt>
              </c:strCache>
            </c:strRef>
          </c:cat>
          <c:val>
            <c:numRef>
              <c:f>'[1.1 NEW Audit committe report1]Sheet1'!$C$3:$C$8</c:f>
              <c:numCache>
                <c:formatCode>0.000</c:formatCode>
                <c:ptCount val="6"/>
                <c:pt idx="0">
                  <c:v>0.80100000000000005</c:v>
                </c:pt>
                <c:pt idx="1">
                  <c:v>1.7840099999999999</c:v>
                </c:pt>
                <c:pt idx="2">
                  <c:v>0.37806499999999993</c:v>
                </c:pt>
                <c:pt idx="3">
                  <c:v>1.0070000000000001</c:v>
                </c:pt>
                <c:pt idx="4">
                  <c:v>4.265E-2</c:v>
                </c:pt>
                <c:pt idx="5">
                  <c:v>0.1022</c:v>
                </c:pt>
              </c:numCache>
            </c:numRef>
          </c:val>
          <c:extLst>
            <c:ext xmlns:c16="http://schemas.microsoft.com/office/drawing/2014/chart" uri="{C3380CC4-5D6E-409C-BE32-E72D297353CC}">
              <c16:uniqueId val="{00000000-7DFC-4491-B6D4-3FDA748545F0}"/>
            </c:ext>
          </c:extLst>
        </c:ser>
        <c:ser>
          <c:idx val="1"/>
          <c:order val="1"/>
          <c:tx>
            <c:strRef>
              <c:f>'[1.1 NEW Audit committe report1]Sheet1'!$D$2</c:f>
              <c:strCache>
                <c:ptCount val="1"/>
                <c:pt idx="0">
                  <c:v>2018/19 Actual</c:v>
                </c:pt>
              </c:strCache>
            </c:strRef>
          </c:tx>
          <c:spPr>
            <a:solidFill>
              <a:schemeClr val="accent2"/>
            </a:solidFill>
            <a:ln>
              <a:noFill/>
            </a:ln>
            <a:effectLst/>
          </c:spPr>
          <c:invertIfNegative val="0"/>
          <c:cat>
            <c:strRef>
              <c:f>'[1.1 NEW Audit committe report1]Sheet1'!$B$3:$B$8</c:f>
              <c:strCache>
                <c:ptCount val="6"/>
                <c:pt idx="0">
                  <c:v>HP Sailing Centre </c:v>
                </c:pt>
                <c:pt idx="1">
                  <c:v>Canoe Racing Centre of Excellence (Karapiro)</c:v>
                </c:pt>
                <c:pt idx="2">
                  <c:v>Hockey HP Centre (Rosedale park)</c:v>
                </c:pt>
                <c:pt idx="3">
                  <c:v>Nga Puna Wai Sports Hub (Wigram)</c:v>
                </c:pt>
                <c:pt idx="4">
                  <c:v>Football NZ HP Centre</c:v>
                </c:pt>
                <c:pt idx="5">
                  <c:v>Avantidrome Stage 2</c:v>
                </c:pt>
              </c:strCache>
            </c:strRef>
          </c:cat>
          <c:val>
            <c:numRef>
              <c:f>'[1.1 NEW Audit committe report1]Sheet1'!$D$3:$D$8</c:f>
              <c:numCache>
                <c:formatCode>0.000</c:formatCode>
                <c:ptCount val="6"/>
                <c:pt idx="1">
                  <c:v>8.0555000000000002E-2</c:v>
                </c:pt>
                <c:pt idx="3">
                  <c:v>2.5000000000000001E-2</c:v>
                </c:pt>
                <c:pt idx="5">
                  <c:v>0.02</c:v>
                </c:pt>
              </c:numCache>
            </c:numRef>
          </c:val>
          <c:extLst>
            <c:ext xmlns:c16="http://schemas.microsoft.com/office/drawing/2014/chart" uri="{C3380CC4-5D6E-409C-BE32-E72D297353CC}">
              <c16:uniqueId val="{00000001-7DFC-4491-B6D4-3FDA748545F0}"/>
            </c:ext>
          </c:extLst>
        </c:ser>
        <c:ser>
          <c:idx val="2"/>
          <c:order val="2"/>
          <c:tx>
            <c:strRef>
              <c:f>'[1.1 NEW Audit committe report1]Sheet1'!$E$2</c:f>
              <c:strCache>
                <c:ptCount val="1"/>
                <c:pt idx="0">
                  <c:v>2018/19 Forecast</c:v>
                </c:pt>
              </c:strCache>
            </c:strRef>
          </c:tx>
          <c:spPr>
            <a:solidFill>
              <a:schemeClr val="accent3"/>
            </a:solidFill>
            <a:ln>
              <a:noFill/>
            </a:ln>
            <a:effectLst/>
          </c:spPr>
          <c:invertIfNegative val="0"/>
          <c:cat>
            <c:strRef>
              <c:f>'[1.1 NEW Audit committe report1]Sheet1'!$B$3:$B$8</c:f>
              <c:strCache>
                <c:ptCount val="6"/>
                <c:pt idx="0">
                  <c:v>HP Sailing Centre </c:v>
                </c:pt>
                <c:pt idx="1">
                  <c:v>Canoe Racing Centre of Excellence (Karapiro)</c:v>
                </c:pt>
                <c:pt idx="2">
                  <c:v>Hockey HP Centre (Rosedale park)</c:v>
                </c:pt>
                <c:pt idx="3">
                  <c:v>Nga Puna Wai Sports Hub (Wigram)</c:v>
                </c:pt>
                <c:pt idx="4">
                  <c:v>Football NZ HP Centre</c:v>
                </c:pt>
                <c:pt idx="5">
                  <c:v>Avantidrome Stage 2</c:v>
                </c:pt>
              </c:strCache>
            </c:strRef>
          </c:cat>
          <c:val>
            <c:numRef>
              <c:f>'[1.1 NEW Audit committe report1]Sheet1'!$E$3:$E$8</c:f>
              <c:numCache>
                <c:formatCode>0.000</c:formatCode>
                <c:ptCount val="6"/>
                <c:pt idx="0">
                  <c:v>0.9</c:v>
                </c:pt>
                <c:pt idx="1">
                  <c:v>0</c:v>
                </c:pt>
                <c:pt idx="2">
                  <c:v>1.65</c:v>
                </c:pt>
                <c:pt idx="3">
                  <c:v>0</c:v>
                </c:pt>
                <c:pt idx="4">
                  <c:v>0.45</c:v>
                </c:pt>
                <c:pt idx="5">
                  <c:v>0.15</c:v>
                </c:pt>
              </c:numCache>
            </c:numRef>
          </c:val>
          <c:extLst>
            <c:ext xmlns:c16="http://schemas.microsoft.com/office/drawing/2014/chart" uri="{C3380CC4-5D6E-409C-BE32-E72D297353CC}">
              <c16:uniqueId val="{00000002-7DFC-4491-B6D4-3FDA748545F0}"/>
            </c:ext>
          </c:extLst>
        </c:ser>
        <c:ser>
          <c:idx val="3"/>
          <c:order val="3"/>
          <c:tx>
            <c:strRef>
              <c:f>'[1.1 NEW Audit committe report1]Sheet1'!$F$2</c:f>
              <c:strCache>
                <c:ptCount val="1"/>
                <c:pt idx="0">
                  <c:v>2019/20 Forecast</c:v>
                </c:pt>
              </c:strCache>
            </c:strRef>
          </c:tx>
          <c:spPr>
            <a:solidFill>
              <a:schemeClr val="accent4"/>
            </a:solidFill>
            <a:ln>
              <a:noFill/>
            </a:ln>
            <a:effectLst/>
          </c:spPr>
          <c:invertIfNegative val="0"/>
          <c:cat>
            <c:strRef>
              <c:f>'[1.1 NEW Audit committe report1]Sheet1'!$B$3:$B$8</c:f>
              <c:strCache>
                <c:ptCount val="6"/>
                <c:pt idx="0">
                  <c:v>HP Sailing Centre </c:v>
                </c:pt>
                <c:pt idx="1">
                  <c:v>Canoe Racing Centre of Excellence (Karapiro)</c:v>
                </c:pt>
                <c:pt idx="2">
                  <c:v>Hockey HP Centre (Rosedale park)</c:v>
                </c:pt>
                <c:pt idx="3">
                  <c:v>Nga Puna Wai Sports Hub (Wigram)</c:v>
                </c:pt>
                <c:pt idx="4">
                  <c:v>Football NZ HP Centre</c:v>
                </c:pt>
                <c:pt idx="5">
                  <c:v>Avantidrome Stage 2</c:v>
                </c:pt>
              </c:strCache>
            </c:strRef>
          </c:cat>
          <c:val>
            <c:numRef>
              <c:f>'[1.1 NEW Audit committe report1]Sheet1'!$F$3:$F$8</c:f>
              <c:numCache>
                <c:formatCode>General</c:formatCode>
                <c:ptCount val="6"/>
                <c:pt idx="0">
                  <c:v>1.3</c:v>
                </c:pt>
                <c:pt idx="2">
                  <c:v>0.5</c:v>
                </c:pt>
                <c:pt idx="4" formatCode="0.000">
                  <c:v>0.05</c:v>
                </c:pt>
                <c:pt idx="5" formatCode="0.000">
                  <c:v>0.98199999999999998</c:v>
                </c:pt>
              </c:numCache>
            </c:numRef>
          </c:val>
          <c:extLst>
            <c:ext xmlns:c16="http://schemas.microsoft.com/office/drawing/2014/chart" uri="{C3380CC4-5D6E-409C-BE32-E72D297353CC}">
              <c16:uniqueId val="{00000003-7DFC-4491-B6D4-3FDA748545F0}"/>
            </c:ext>
          </c:extLst>
        </c:ser>
        <c:dLbls>
          <c:showLegendKey val="0"/>
          <c:showVal val="0"/>
          <c:showCatName val="0"/>
          <c:showSerName val="0"/>
          <c:showPercent val="0"/>
          <c:showBubbleSize val="0"/>
        </c:dLbls>
        <c:gapWidth val="150"/>
        <c:overlap val="100"/>
        <c:axId val="623426632"/>
        <c:axId val="623425976"/>
      </c:barChart>
      <c:catAx>
        <c:axId val="6234266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23425976"/>
        <c:crosses val="autoZero"/>
        <c:auto val="1"/>
        <c:lblAlgn val="ctr"/>
        <c:lblOffset val="100"/>
        <c:noMultiLvlLbl val="0"/>
      </c:catAx>
      <c:valAx>
        <c:axId val="623425976"/>
        <c:scaling>
          <c:orientation val="minMax"/>
          <c:max val="3"/>
        </c:scaling>
        <c:delete val="0"/>
        <c:axPos val="l"/>
        <c:majorGridlines>
          <c:spPr>
            <a:ln w="9525" cap="flat" cmpd="sng" algn="ctr">
              <a:solidFill>
                <a:schemeClr val="tx1">
                  <a:lumMod val="15000"/>
                  <a:lumOff val="85000"/>
                </a:schemeClr>
              </a:solidFill>
              <a:round/>
            </a:ln>
            <a:effectLst/>
          </c:spPr>
        </c:majorGridlines>
        <c:numFmt formatCode="0.00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62342663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3"/>
          <c:order val="2"/>
          <c:tx>
            <c:strRef>
              <c:f>CAPEX!$E$51</c:f>
              <c:strCache>
                <c:ptCount val="1"/>
                <c:pt idx="0">
                  <c:v>Budget</c:v>
                </c:pt>
              </c:strCache>
            </c:strRef>
          </c:tx>
          <c:spPr>
            <a:solidFill>
              <a:schemeClr val="accent4"/>
            </a:solidFill>
            <a:ln>
              <a:noFill/>
            </a:ln>
            <a:effectLst/>
          </c:spPr>
          <c:invertIfNegative val="0"/>
          <c:cat>
            <c:strRef>
              <c:f>CAPEX!$B$52:$B$54</c:f>
              <c:strCache>
                <c:ptCount val="3"/>
                <c:pt idx="0">
                  <c:v>Computer Equipment</c:v>
                </c:pt>
                <c:pt idx="1">
                  <c:v>Computer Software</c:v>
                </c:pt>
                <c:pt idx="2">
                  <c:v>Other PPE</c:v>
                </c:pt>
              </c:strCache>
            </c:strRef>
          </c:cat>
          <c:val>
            <c:numRef>
              <c:f>CAPEX!$E$52:$E$54</c:f>
              <c:numCache>
                <c:formatCode>General</c:formatCode>
                <c:ptCount val="3"/>
                <c:pt idx="0">
                  <c:v>282900</c:v>
                </c:pt>
                <c:pt idx="1">
                  <c:v>568000</c:v>
                </c:pt>
                <c:pt idx="2">
                  <c:v>30000</c:v>
                </c:pt>
              </c:numCache>
            </c:numRef>
          </c:val>
          <c:extLst>
            <c:ext xmlns:c16="http://schemas.microsoft.com/office/drawing/2014/chart" uri="{C3380CC4-5D6E-409C-BE32-E72D297353CC}">
              <c16:uniqueId val="{00000000-F55F-4DB1-9CC9-141A6E417DD4}"/>
            </c:ext>
          </c:extLst>
        </c:ser>
        <c:dLbls>
          <c:showLegendKey val="0"/>
          <c:showVal val="0"/>
          <c:showCatName val="0"/>
          <c:showSerName val="0"/>
          <c:showPercent val="0"/>
          <c:showBubbleSize val="0"/>
        </c:dLbls>
        <c:gapWidth val="100"/>
        <c:axId val="313263752"/>
        <c:axId val="525584488"/>
      </c:barChart>
      <c:barChart>
        <c:barDir val="col"/>
        <c:grouping val="clustered"/>
        <c:varyColors val="0"/>
        <c:ser>
          <c:idx val="1"/>
          <c:order val="0"/>
          <c:tx>
            <c:strRef>
              <c:f>CAPEX!$C$51</c:f>
              <c:strCache>
                <c:ptCount val="1"/>
                <c:pt idx="0">
                  <c:v>Actual</c:v>
                </c:pt>
              </c:strCache>
            </c:strRef>
          </c:tx>
          <c:spPr>
            <a:solidFill>
              <a:schemeClr val="accent2"/>
            </a:solidFill>
            <a:ln>
              <a:noFill/>
            </a:ln>
            <a:effectLst/>
          </c:spPr>
          <c:invertIfNegative val="0"/>
          <c:cat>
            <c:strRef>
              <c:f>CAPEX!$B$52:$B$54</c:f>
              <c:strCache>
                <c:ptCount val="3"/>
                <c:pt idx="0">
                  <c:v>Computer Equipment</c:v>
                </c:pt>
                <c:pt idx="1">
                  <c:v>Computer Software</c:v>
                </c:pt>
                <c:pt idx="2">
                  <c:v>Other PPE</c:v>
                </c:pt>
              </c:strCache>
            </c:strRef>
          </c:cat>
          <c:val>
            <c:numRef>
              <c:f>CAPEX!$C$52:$C$54</c:f>
              <c:numCache>
                <c:formatCode>General</c:formatCode>
                <c:ptCount val="3"/>
                <c:pt idx="0">
                  <c:v>184320.81000000003</c:v>
                </c:pt>
                <c:pt idx="1">
                  <c:v>162313.25</c:v>
                </c:pt>
                <c:pt idx="2">
                  <c:v>76875.06</c:v>
                </c:pt>
              </c:numCache>
            </c:numRef>
          </c:val>
          <c:extLst>
            <c:ext xmlns:c16="http://schemas.microsoft.com/office/drawing/2014/chart" uri="{C3380CC4-5D6E-409C-BE32-E72D297353CC}">
              <c16:uniqueId val="{00000001-F55F-4DB1-9CC9-141A6E417DD4}"/>
            </c:ext>
          </c:extLst>
        </c:ser>
        <c:dLbls>
          <c:showLegendKey val="0"/>
          <c:showVal val="0"/>
          <c:showCatName val="0"/>
          <c:showSerName val="0"/>
          <c:showPercent val="0"/>
          <c:showBubbleSize val="0"/>
        </c:dLbls>
        <c:gapWidth val="200"/>
        <c:overlap val="100"/>
        <c:axId val="532745032"/>
        <c:axId val="532743720"/>
      </c:barChart>
      <c:lineChart>
        <c:grouping val="standard"/>
        <c:varyColors val="0"/>
        <c:ser>
          <c:idx val="2"/>
          <c:order val="1"/>
          <c:tx>
            <c:strRef>
              <c:f>CAPEX!$D$51</c:f>
              <c:strCache>
                <c:ptCount val="1"/>
                <c:pt idx="0">
                  <c:v>Forecast 1</c:v>
                </c:pt>
              </c:strCache>
            </c:strRef>
          </c:tx>
          <c:spPr>
            <a:ln w="28575" cap="rnd">
              <a:noFill/>
              <a:round/>
            </a:ln>
            <a:effectLst/>
          </c:spPr>
          <c:marker>
            <c:symbol val="dash"/>
            <c:size val="20"/>
            <c:spPr>
              <a:solidFill>
                <a:schemeClr val="accent1"/>
              </a:solidFill>
              <a:ln w="0">
                <a:noFill/>
              </a:ln>
              <a:effectLst/>
            </c:spPr>
          </c:marker>
          <c:cat>
            <c:strRef>
              <c:f>CAPEX!$B$52:$B$54</c:f>
              <c:strCache>
                <c:ptCount val="3"/>
                <c:pt idx="0">
                  <c:v>Computer Equipment</c:v>
                </c:pt>
                <c:pt idx="1">
                  <c:v>Computer Software</c:v>
                </c:pt>
                <c:pt idx="2">
                  <c:v>Other PPE</c:v>
                </c:pt>
              </c:strCache>
            </c:strRef>
          </c:cat>
          <c:val>
            <c:numRef>
              <c:f>CAPEX!$D$52:$D$54</c:f>
              <c:numCache>
                <c:formatCode>General</c:formatCode>
                <c:ptCount val="3"/>
                <c:pt idx="0">
                  <c:v>304900</c:v>
                </c:pt>
                <c:pt idx="1">
                  <c:v>657000</c:v>
                </c:pt>
                <c:pt idx="2">
                  <c:v>50000</c:v>
                </c:pt>
              </c:numCache>
            </c:numRef>
          </c:val>
          <c:smooth val="0"/>
          <c:extLst>
            <c:ext xmlns:c16="http://schemas.microsoft.com/office/drawing/2014/chart" uri="{C3380CC4-5D6E-409C-BE32-E72D297353CC}">
              <c16:uniqueId val="{00000002-F55F-4DB1-9CC9-141A6E417DD4}"/>
            </c:ext>
          </c:extLst>
        </c:ser>
        <c:dLbls>
          <c:showLegendKey val="0"/>
          <c:showVal val="0"/>
          <c:showCatName val="0"/>
          <c:showSerName val="0"/>
          <c:showPercent val="0"/>
          <c:showBubbleSize val="0"/>
        </c:dLbls>
        <c:marker val="1"/>
        <c:smooth val="0"/>
        <c:axId val="532745032"/>
        <c:axId val="532743720"/>
      </c:lineChart>
      <c:valAx>
        <c:axId val="525584488"/>
        <c:scaling>
          <c:orientation val="minMax"/>
        </c:scaling>
        <c:delete val="1"/>
        <c:axPos val="r"/>
        <c:numFmt formatCode="General" sourceLinked="1"/>
        <c:majorTickMark val="out"/>
        <c:minorTickMark val="none"/>
        <c:tickLblPos val="nextTo"/>
        <c:crossAx val="313263752"/>
        <c:crosses val="max"/>
        <c:crossBetween val="between"/>
      </c:valAx>
      <c:catAx>
        <c:axId val="313263752"/>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25584488"/>
        <c:crosses val="autoZero"/>
        <c:auto val="1"/>
        <c:lblAlgn val="ctr"/>
        <c:lblOffset val="100"/>
        <c:noMultiLvlLbl val="0"/>
      </c:catAx>
      <c:valAx>
        <c:axId val="532743720"/>
        <c:scaling>
          <c:orientation val="minMax"/>
        </c:scaling>
        <c:delete val="0"/>
        <c:axPos val="l"/>
        <c:numFmt formatCode="_(* #,##0,&quot;k&quot;;_(* \(#,##0,\);_(* &quot;-&quot;??_);_(@_)" sourceLinked="0"/>
        <c:majorTickMark val="out"/>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532745032"/>
        <c:crosses val="autoZero"/>
        <c:crossBetween val="between"/>
      </c:valAx>
      <c:catAx>
        <c:axId val="532745032"/>
        <c:scaling>
          <c:orientation val="minMax"/>
        </c:scaling>
        <c:delete val="1"/>
        <c:axPos val="b"/>
        <c:numFmt formatCode="General" sourceLinked="1"/>
        <c:majorTickMark val="out"/>
        <c:minorTickMark val="none"/>
        <c:tickLblPos val="nextTo"/>
        <c:crossAx val="532743720"/>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NZ"/>
              <a:t>Sport NZ Cashforecast</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spPr>
            <a:ln w="28575" cap="rnd">
              <a:solidFill>
                <a:schemeClr val="accent1"/>
              </a:solidFill>
              <a:round/>
            </a:ln>
            <a:effectLst/>
          </c:spPr>
          <c:marker>
            <c:symbol val="none"/>
          </c:marker>
          <c:cat>
            <c:numRef>
              <c:f>Graphs!$AG$2:$AS$2</c:f>
              <c:numCache>
                <c:formatCode>mmm\-yy</c:formatCode>
                <c:ptCount val="13"/>
                <c:pt idx="0">
                  <c:v>43280</c:v>
                </c:pt>
                <c:pt idx="1">
                  <c:v>43310</c:v>
                </c:pt>
                <c:pt idx="2">
                  <c:v>43340</c:v>
                </c:pt>
                <c:pt idx="3">
                  <c:v>43370</c:v>
                </c:pt>
                <c:pt idx="4">
                  <c:v>43400</c:v>
                </c:pt>
                <c:pt idx="5">
                  <c:v>43430</c:v>
                </c:pt>
                <c:pt idx="6">
                  <c:v>43460</c:v>
                </c:pt>
                <c:pt idx="7">
                  <c:v>43490</c:v>
                </c:pt>
                <c:pt idx="8">
                  <c:v>43520</c:v>
                </c:pt>
                <c:pt idx="9">
                  <c:v>43550</c:v>
                </c:pt>
                <c:pt idx="10">
                  <c:v>43580</c:v>
                </c:pt>
                <c:pt idx="11">
                  <c:v>43610</c:v>
                </c:pt>
                <c:pt idx="12">
                  <c:v>43640</c:v>
                </c:pt>
              </c:numCache>
            </c:numRef>
          </c:cat>
          <c:val>
            <c:numRef>
              <c:f>Graphs!$AG$3:$AS$3</c:f>
              <c:numCache>
                <c:formatCode>_(* #,##0,_);_(* \(#,##0,\);_(* "-"??_);_(@_)</c:formatCode>
                <c:ptCount val="13"/>
                <c:pt idx="0">
                  <c:v>37145915.799999997</c:v>
                </c:pt>
                <c:pt idx="1">
                  <c:v>78704464.424726531</c:v>
                </c:pt>
                <c:pt idx="2">
                  <c:v>64583578.948228464</c:v>
                </c:pt>
                <c:pt idx="3">
                  <c:v>48799645.789888456</c:v>
                </c:pt>
                <c:pt idx="4">
                  <c:v>54381349.399245635</c:v>
                </c:pt>
                <c:pt idx="5">
                  <c:v>49938415.784765579</c:v>
                </c:pt>
                <c:pt idx="6">
                  <c:v>44999651.29531347</c:v>
                </c:pt>
                <c:pt idx="7">
                  <c:v>71422071.005880356</c:v>
                </c:pt>
                <c:pt idx="8">
                  <c:v>59580091.848054312</c:v>
                </c:pt>
                <c:pt idx="9">
                  <c:v>51794232.681914933</c:v>
                </c:pt>
                <c:pt idx="10">
                  <c:v>46453893.210196421</c:v>
                </c:pt>
                <c:pt idx="11">
                  <c:v>38372057.699658528</c:v>
                </c:pt>
                <c:pt idx="12">
                  <c:v>27095692.29729709</c:v>
                </c:pt>
              </c:numCache>
            </c:numRef>
          </c:val>
          <c:smooth val="0"/>
          <c:extLst>
            <c:ext xmlns:c16="http://schemas.microsoft.com/office/drawing/2014/chart" uri="{C3380CC4-5D6E-409C-BE32-E72D297353CC}">
              <c16:uniqueId val="{00000000-042A-405A-BAAD-47E8513CF92C}"/>
            </c:ext>
          </c:extLst>
        </c:ser>
        <c:dLbls>
          <c:showLegendKey val="0"/>
          <c:showVal val="0"/>
          <c:showCatName val="0"/>
          <c:showSerName val="0"/>
          <c:showPercent val="0"/>
          <c:showBubbleSize val="0"/>
        </c:dLbls>
        <c:smooth val="0"/>
        <c:axId val="1024579656"/>
        <c:axId val="1024585232"/>
      </c:lineChart>
      <c:dateAx>
        <c:axId val="1024579656"/>
        <c:scaling>
          <c:orientation val="minMax"/>
        </c:scaling>
        <c:delete val="0"/>
        <c:axPos val="b"/>
        <c:numFmt formatCode="mmm\-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1024585232"/>
        <c:crosses val="autoZero"/>
        <c:auto val="1"/>
        <c:lblOffset val="100"/>
        <c:baseTimeUnit val="months"/>
      </c:dateAx>
      <c:valAx>
        <c:axId val="1024585232"/>
        <c:scaling>
          <c:orientation val="minMax"/>
        </c:scaling>
        <c:delete val="0"/>
        <c:axPos val="l"/>
        <c:majorGridlines>
          <c:spPr>
            <a:ln w="9525" cap="flat" cmpd="sng" algn="ctr">
              <a:solidFill>
                <a:schemeClr val="tx1">
                  <a:lumMod val="15000"/>
                  <a:lumOff val="85000"/>
                </a:schemeClr>
              </a:solidFill>
              <a:round/>
            </a:ln>
            <a:effectLst/>
          </c:spPr>
        </c:majorGridlines>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102457965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areaChart>
        <c:grouping val="standard"/>
        <c:varyColors val="0"/>
        <c:ser>
          <c:idx val="1"/>
          <c:order val="0"/>
          <c:tx>
            <c:strRef>
              <c:f>'Forecast - 1819 F1'!$I$75</c:f>
              <c:strCache>
                <c:ptCount val="1"/>
                <c:pt idx="0">
                  <c:v> Total Expenditure  </c:v>
                </c:pt>
              </c:strCache>
            </c:strRef>
          </c:tx>
          <c:spPr>
            <a:solidFill>
              <a:schemeClr val="accent2"/>
            </a:solidFill>
            <a:ln>
              <a:noFill/>
            </a:ln>
            <a:effectLst/>
          </c:spPr>
          <c:cat>
            <c:strRef>
              <c:f>'Forecast - 1819 F1'!$J$73:$N$73</c:f>
              <c:strCache>
                <c:ptCount val="5"/>
                <c:pt idx="0">
                  <c:v> 18/19 </c:v>
                </c:pt>
                <c:pt idx="1">
                  <c:v> 19/20 </c:v>
                </c:pt>
                <c:pt idx="2">
                  <c:v> 20/21 </c:v>
                </c:pt>
                <c:pt idx="3">
                  <c:v> 21/22 </c:v>
                </c:pt>
                <c:pt idx="4">
                  <c:v> 22/23 </c:v>
                </c:pt>
              </c:strCache>
            </c:strRef>
          </c:cat>
          <c:val>
            <c:numRef>
              <c:f>'Forecast - 1819 F1'!$J$75:$N$75</c:f>
              <c:numCache>
                <c:formatCode>_(* #,##0,_);_(* \(#,##0,\);_(* "-"??_);_(@_)</c:formatCode>
                <c:ptCount val="5"/>
                <c:pt idx="0">
                  <c:v>150113358</c:v>
                </c:pt>
                <c:pt idx="1">
                  <c:v>154900227.7954762</c:v>
                </c:pt>
                <c:pt idx="2">
                  <c:v>152994330.16270119</c:v>
                </c:pt>
                <c:pt idx="3">
                  <c:v>152216102.9148488</c:v>
                </c:pt>
                <c:pt idx="4">
                  <c:v>148425878.96344247</c:v>
                </c:pt>
              </c:numCache>
            </c:numRef>
          </c:val>
          <c:extLst>
            <c:ext xmlns:c16="http://schemas.microsoft.com/office/drawing/2014/chart" uri="{C3380CC4-5D6E-409C-BE32-E72D297353CC}">
              <c16:uniqueId val="{00000000-A7D1-4497-82E7-37CE3885FFE4}"/>
            </c:ext>
          </c:extLst>
        </c:ser>
        <c:ser>
          <c:idx val="0"/>
          <c:order val="2"/>
          <c:tx>
            <c:strRef>
              <c:f>'Forecast - 1819 F1'!$I$74</c:f>
              <c:strCache>
                <c:ptCount val="1"/>
                <c:pt idx="0">
                  <c:v>Total Revenue</c:v>
                </c:pt>
              </c:strCache>
            </c:strRef>
          </c:tx>
          <c:spPr>
            <a:solidFill>
              <a:schemeClr val="bg1"/>
            </a:solidFill>
            <a:ln>
              <a:noFill/>
            </a:ln>
            <a:effectLst/>
          </c:spPr>
          <c:cat>
            <c:strRef>
              <c:f>'Forecast - 1819 F1'!$J$73:$N$73</c:f>
              <c:strCache>
                <c:ptCount val="5"/>
                <c:pt idx="0">
                  <c:v> 18/19 </c:v>
                </c:pt>
                <c:pt idx="1">
                  <c:v> 19/20 </c:v>
                </c:pt>
                <c:pt idx="2">
                  <c:v> 20/21 </c:v>
                </c:pt>
                <c:pt idx="3">
                  <c:v> 21/22 </c:v>
                </c:pt>
                <c:pt idx="4">
                  <c:v> 22/23 </c:v>
                </c:pt>
              </c:strCache>
            </c:strRef>
          </c:cat>
          <c:val>
            <c:numRef>
              <c:f>'Forecast - 1819 F1'!$J$74:$N$74</c:f>
              <c:numCache>
                <c:formatCode>_(* #,##0,_);_(* \(#,##0,\);_(* "-"??_);_(@_)</c:formatCode>
                <c:ptCount val="5"/>
                <c:pt idx="0">
                  <c:v>145255066.55000001</c:v>
                </c:pt>
                <c:pt idx="1">
                  <c:v>148855066.55000001</c:v>
                </c:pt>
                <c:pt idx="2">
                  <c:v>148655066.55000001</c:v>
                </c:pt>
                <c:pt idx="3">
                  <c:v>148455066.55000001</c:v>
                </c:pt>
                <c:pt idx="4">
                  <c:v>148455066.55000001</c:v>
                </c:pt>
              </c:numCache>
            </c:numRef>
          </c:val>
          <c:extLst>
            <c:ext xmlns:c16="http://schemas.microsoft.com/office/drawing/2014/chart" uri="{C3380CC4-5D6E-409C-BE32-E72D297353CC}">
              <c16:uniqueId val="{00000001-A7D1-4497-82E7-37CE3885FFE4}"/>
            </c:ext>
          </c:extLst>
        </c:ser>
        <c:dLbls>
          <c:showLegendKey val="0"/>
          <c:showVal val="0"/>
          <c:showCatName val="0"/>
          <c:showSerName val="0"/>
          <c:showPercent val="0"/>
          <c:showBubbleSize val="0"/>
        </c:dLbls>
        <c:axId val="577654520"/>
        <c:axId val="577654848"/>
      </c:areaChart>
      <c:lineChart>
        <c:grouping val="standard"/>
        <c:varyColors val="0"/>
        <c:ser>
          <c:idx val="2"/>
          <c:order val="1"/>
          <c:tx>
            <c:strRef>
              <c:f>'Forecast - 1819 F1'!$I$76</c:f>
              <c:strCache>
                <c:ptCount val="1"/>
              </c:strCache>
            </c:strRef>
          </c:tx>
          <c:spPr>
            <a:ln w="28575" cap="rnd">
              <a:solidFill>
                <a:schemeClr val="accent3"/>
              </a:solidFill>
              <a:round/>
            </a:ln>
            <a:effectLst/>
          </c:spPr>
          <c:marker>
            <c:symbol val="none"/>
          </c:marker>
          <c:cat>
            <c:strRef>
              <c:f>'Forecast - 1819 F1'!$J$73:$N$73</c:f>
              <c:strCache>
                <c:ptCount val="5"/>
                <c:pt idx="0">
                  <c:v> 18/19 </c:v>
                </c:pt>
                <c:pt idx="1">
                  <c:v> 19/20 </c:v>
                </c:pt>
                <c:pt idx="2">
                  <c:v> 20/21 </c:v>
                </c:pt>
                <c:pt idx="3">
                  <c:v> 21/22 </c:v>
                </c:pt>
                <c:pt idx="4">
                  <c:v> 22/23 </c:v>
                </c:pt>
              </c:strCache>
            </c:strRef>
          </c:cat>
          <c:val>
            <c:numRef>
              <c:f>'Forecast - 1819 F1'!$J$76:$N$76</c:f>
              <c:numCache>
                <c:formatCode>_(* #,##0,_);_(* \(#,##0,\);_(* "-"??_);_(@_)</c:formatCode>
                <c:ptCount val="5"/>
                <c:pt idx="0">
                  <c:v>145255066.55000001</c:v>
                </c:pt>
                <c:pt idx="1">
                  <c:v>148855066.55000001</c:v>
                </c:pt>
                <c:pt idx="2">
                  <c:v>148655066.55000001</c:v>
                </c:pt>
                <c:pt idx="3">
                  <c:v>148455066.55000001</c:v>
                </c:pt>
                <c:pt idx="4">
                  <c:v>148455066.55000001</c:v>
                </c:pt>
              </c:numCache>
            </c:numRef>
          </c:val>
          <c:smooth val="0"/>
          <c:extLst>
            <c:ext xmlns:c16="http://schemas.microsoft.com/office/drawing/2014/chart" uri="{C3380CC4-5D6E-409C-BE32-E72D297353CC}">
              <c16:uniqueId val="{00000002-A7D1-4497-82E7-37CE3885FFE4}"/>
            </c:ext>
          </c:extLst>
        </c:ser>
        <c:dLbls>
          <c:showLegendKey val="0"/>
          <c:showVal val="0"/>
          <c:showCatName val="0"/>
          <c:showSerName val="0"/>
          <c:showPercent val="0"/>
          <c:showBubbleSize val="0"/>
        </c:dLbls>
        <c:marker val="1"/>
        <c:smooth val="0"/>
        <c:axId val="577654520"/>
        <c:axId val="577654848"/>
      </c:lineChart>
      <c:catAx>
        <c:axId val="577654520"/>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577654848"/>
        <c:crosses val="autoZero"/>
        <c:auto val="1"/>
        <c:lblAlgn val="ctr"/>
        <c:lblOffset val="100"/>
        <c:noMultiLvlLbl val="0"/>
      </c:catAx>
      <c:valAx>
        <c:axId val="577654848"/>
        <c:scaling>
          <c:orientation val="minMax"/>
          <c:min val="130000000"/>
        </c:scaling>
        <c:delete val="0"/>
        <c:axPos val="l"/>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57765452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2"/>
          <c:order val="0"/>
          <c:tx>
            <c:strRef>
              <c:f>'Forecast - 1819 F1'!$B$56</c:f>
              <c:strCache>
                <c:ptCount val="1"/>
                <c:pt idx="0">
                  <c:v> Closing Equity </c:v>
                </c:pt>
              </c:strCache>
            </c:strRef>
          </c:tx>
          <c:spPr>
            <a:solidFill>
              <a:schemeClr val="accent3"/>
            </a:solidFill>
            <a:ln>
              <a:noFill/>
            </a:ln>
            <a:effectLst/>
          </c:spPr>
          <c:invertIfNegative val="0"/>
          <c:cat>
            <c:strRef>
              <c:f>'Forecast - 1819 F1'!$C$53:$J$53</c:f>
              <c:strCache>
                <c:ptCount val="5"/>
                <c:pt idx="0">
                  <c:v> 18/19 </c:v>
                </c:pt>
                <c:pt idx="1">
                  <c:v> 19/20 </c:v>
                </c:pt>
                <c:pt idx="2">
                  <c:v> 20/21 </c:v>
                </c:pt>
                <c:pt idx="3">
                  <c:v> 21/22 </c:v>
                </c:pt>
                <c:pt idx="4">
                  <c:v> 22/23 </c:v>
                </c:pt>
              </c:strCache>
            </c:strRef>
          </c:cat>
          <c:val>
            <c:numRef>
              <c:f>'Forecast - 1819 F1'!$C$56:$J$56</c:f>
              <c:numCache>
                <c:formatCode>_(* #,##0,_);_(* \(#,##0,\);_(* "-"??_);_(@_)</c:formatCode>
                <c:ptCount val="5"/>
                <c:pt idx="0">
                  <c:v>31837720.840000018</c:v>
                </c:pt>
                <c:pt idx="1">
                  <c:v>25792559.594523832</c:v>
                </c:pt>
                <c:pt idx="2">
                  <c:v>21453295.981822655</c:v>
                </c:pt>
                <c:pt idx="3">
                  <c:v>17692259.616973862</c:v>
                </c:pt>
                <c:pt idx="4">
                  <c:v>17721447.203531399</c:v>
                </c:pt>
              </c:numCache>
            </c:numRef>
          </c:val>
          <c:extLst>
            <c:ext xmlns:c16="http://schemas.microsoft.com/office/drawing/2014/chart" uri="{C3380CC4-5D6E-409C-BE32-E72D297353CC}">
              <c16:uniqueId val="{00000000-C536-4CEA-BF1A-1E07576AC07A}"/>
            </c:ext>
          </c:extLst>
        </c:ser>
        <c:dLbls>
          <c:showLegendKey val="0"/>
          <c:showVal val="0"/>
          <c:showCatName val="0"/>
          <c:showSerName val="0"/>
          <c:showPercent val="0"/>
          <c:showBubbleSize val="0"/>
        </c:dLbls>
        <c:gapWidth val="219"/>
        <c:overlap val="-27"/>
        <c:axId val="738071760"/>
        <c:axId val="738072416"/>
      </c:barChart>
      <c:lineChart>
        <c:grouping val="standard"/>
        <c:varyColors val="0"/>
        <c:ser>
          <c:idx val="3"/>
          <c:order val="1"/>
          <c:tx>
            <c:strRef>
              <c:f>'Forecast - 1819 F1'!$B$69</c:f>
              <c:strCache>
                <c:ptCount val="1"/>
                <c:pt idx="0">
                  <c:v>Minimum equity level</c:v>
                </c:pt>
              </c:strCache>
            </c:strRef>
          </c:tx>
          <c:spPr>
            <a:ln w="28575" cap="rnd">
              <a:solidFill>
                <a:schemeClr val="accent4"/>
              </a:solidFill>
              <a:round/>
            </a:ln>
            <a:effectLst/>
          </c:spPr>
          <c:marker>
            <c:symbol val="none"/>
          </c:marker>
          <c:cat>
            <c:strRef>
              <c:f>'Forecast - 1819 F1'!$C$53:$J$53</c:f>
              <c:strCache>
                <c:ptCount val="5"/>
                <c:pt idx="0">
                  <c:v> 18/19 </c:v>
                </c:pt>
                <c:pt idx="1">
                  <c:v> 19/20 </c:v>
                </c:pt>
                <c:pt idx="2">
                  <c:v> 20/21 </c:v>
                </c:pt>
                <c:pt idx="3">
                  <c:v> 21/22 </c:v>
                </c:pt>
                <c:pt idx="4">
                  <c:v> 22/23 </c:v>
                </c:pt>
              </c:strCache>
            </c:strRef>
          </c:cat>
          <c:val>
            <c:numRef>
              <c:f>'Forecast - 1819 F1'!$C$69:$J$69</c:f>
              <c:numCache>
                <c:formatCode>_(* #,##0,_);_(* \(#,##0,\);_(* "-"??_);_(@_)</c:formatCode>
                <c:ptCount val="5"/>
                <c:pt idx="0">
                  <c:v>8500000</c:v>
                </c:pt>
                <c:pt idx="1">
                  <c:v>8500000</c:v>
                </c:pt>
                <c:pt idx="2">
                  <c:v>8500000</c:v>
                </c:pt>
                <c:pt idx="3">
                  <c:v>8500000</c:v>
                </c:pt>
                <c:pt idx="4">
                  <c:v>8500000</c:v>
                </c:pt>
              </c:numCache>
            </c:numRef>
          </c:val>
          <c:smooth val="0"/>
          <c:extLst>
            <c:ext xmlns:c16="http://schemas.microsoft.com/office/drawing/2014/chart" uri="{C3380CC4-5D6E-409C-BE32-E72D297353CC}">
              <c16:uniqueId val="{00000001-C536-4CEA-BF1A-1E07576AC07A}"/>
            </c:ext>
          </c:extLst>
        </c:ser>
        <c:dLbls>
          <c:showLegendKey val="0"/>
          <c:showVal val="0"/>
          <c:showCatName val="0"/>
          <c:showSerName val="0"/>
          <c:showPercent val="0"/>
          <c:showBubbleSize val="0"/>
        </c:dLbls>
        <c:marker val="1"/>
        <c:smooth val="0"/>
        <c:axId val="738071760"/>
        <c:axId val="738072416"/>
      </c:lineChart>
      <c:catAx>
        <c:axId val="7380717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38072416"/>
        <c:crosses val="autoZero"/>
        <c:auto val="1"/>
        <c:lblAlgn val="ctr"/>
        <c:lblOffset val="100"/>
        <c:noMultiLvlLbl val="0"/>
      </c:catAx>
      <c:valAx>
        <c:axId val="738072416"/>
        <c:scaling>
          <c:orientation val="minMax"/>
        </c:scaling>
        <c:delete val="0"/>
        <c:axPos val="l"/>
        <c:majorGridlines>
          <c:spPr>
            <a:ln w="9525" cap="flat" cmpd="sng" algn="ctr">
              <a:solidFill>
                <a:schemeClr val="tx1">
                  <a:lumMod val="15000"/>
                  <a:lumOff val="85000"/>
                </a:schemeClr>
              </a:solidFill>
              <a:round/>
            </a:ln>
            <a:effectLst/>
          </c:spPr>
        </c:majorGridlines>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3807176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NZ" dirty="0"/>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9D98CE21-8CA4-4DCF-9A38-0418FDE70123}" type="datetimeFigureOut">
              <a:rPr lang="en-NZ" smtClean="0"/>
              <a:t>1/03/2019</a:t>
            </a:fld>
            <a:endParaRPr lang="en-NZ" dirty="0"/>
          </a:p>
        </p:txBody>
      </p:sp>
      <p:sp>
        <p:nvSpPr>
          <p:cNvPr id="4" name="Slide Image Placeholder 3"/>
          <p:cNvSpPr>
            <a:spLocks noGrp="1" noRot="1" noChangeAspect="1"/>
          </p:cNvSpPr>
          <p:nvPr>
            <p:ph type="sldImg" idx="2"/>
          </p:nvPr>
        </p:nvSpPr>
        <p:spPr>
          <a:xfrm>
            <a:off x="423863" y="1241425"/>
            <a:ext cx="5949950" cy="3349625"/>
          </a:xfrm>
          <a:prstGeom prst="rect">
            <a:avLst/>
          </a:prstGeom>
          <a:noFill/>
          <a:ln w="12700">
            <a:solidFill>
              <a:prstClr val="black"/>
            </a:solidFill>
          </a:ln>
        </p:spPr>
        <p:txBody>
          <a:bodyPr vert="horz" lIns="91440" tIns="45720" rIns="91440" bIns="45720" rtlCol="0" anchor="ctr"/>
          <a:lstStyle/>
          <a:p>
            <a:endParaRPr lang="en-NZ" dirty="0"/>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NZ" dirty="0"/>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5F84613D-0E6C-45F6-894E-180D2C7B8771}" type="slidenum">
              <a:rPr lang="en-NZ" smtClean="0"/>
              <a:t>‹#›</a:t>
            </a:fld>
            <a:endParaRPr lang="en-NZ" dirty="0"/>
          </a:p>
        </p:txBody>
      </p:sp>
    </p:spTree>
    <p:extLst>
      <p:ext uri="{BB962C8B-B14F-4D97-AF65-F5344CB8AC3E}">
        <p14:creationId xmlns:p14="http://schemas.microsoft.com/office/powerpoint/2010/main" val="2507941157"/>
      </p:ext>
    </p:extLst>
  </p:cSld>
  <p:clrMap bg1="lt1" tx1="dk1" bg2="lt2" tx2="dk2" accent1="accent1" accent2="accent2" accent3="accent3" accent4="accent4" accent5="accent5" accent6="accent6" hlink="hlink" folHlink="folHlink"/>
  <p:notesStyle>
    <a:lvl1pPr marL="0" algn="l" defTabSz="1828160" rtl="0" eaLnBrk="1" latinLnBrk="0" hangingPunct="1">
      <a:defRPr sz="2399" kern="1200">
        <a:solidFill>
          <a:schemeClr val="tx1"/>
        </a:solidFill>
        <a:latin typeface="+mn-lt"/>
        <a:ea typeface="+mn-ea"/>
        <a:cs typeface="+mn-cs"/>
      </a:defRPr>
    </a:lvl1pPr>
    <a:lvl2pPr marL="914080" algn="l" defTabSz="1828160" rtl="0" eaLnBrk="1" latinLnBrk="0" hangingPunct="1">
      <a:defRPr sz="2399" kern="1200">
        <a:solidFill>
          <a:schemeClr val="tx1"/>
        </a:solidFill>
        <a:latin typeface="+mn-lt"/>
        <a:ea typeface="+mn-ea"/>
        <a:cs typeface="+mn-cs"/>
      </a:defRPr>
    </a:lvl2pPr>
    <a:lvl3pPr marL="1828160" algn="l" defTabSz="1828160" rtl="0" eaLnBrk="1" latinLnBrk="0" hangingPunct="1">
      <a:defRPr sz="2399" kern="1200">
        <a:solidFill>
          <a:schemeClr val="tx1"/>
        </a:solidFill>
        <a:latin typeface="+mn-lt"/>
        <a:ea typeface="+mn-ea"/>
        <a:cs typeface="+mn-cs"/>
      </a:defRPr>
    </a:lvl3pPr>
    <a:lvl4pPr marL="2742240" algn="l" defTabSz="1828160" rtl="0" eaLnBrk="1" latinLnBrk="0" hangingPunct="1">
      <a:defRPr sz="2399" kern="1200">
        <a:solidFill>
          <a:schemeClr val="tx1"/>
        </a:solidFill>
        <a:latin typeface="+mn-lt"/>
        <a:ea typeface="+mn-ea"/>
        <a:cs typeface="+mn-cs"/>
      </a:defRPr>
    </a:lvl4pPr>
    <a:lvl5pPr marL="3656320" algn="l" defTabSz="1828160" rtl="0" eaLnBrk="1" latinLnBrk="0" hangingPunct="1">
      <a:defRPr sz="2399" kern="1200">
        <a:solidFill>
          <a:schemeClr val="tx1"/>
        </a:solidFill>
        <a:latin typeface="+mn-lt"/>
        <a:ea typeface="+mn-ea"/>
        <a:cs typeface="+mn-cs"/>
      </a:defRPr>
    </a:lvl5pPr>
    <a:lvl6pPr marL="4570400" algn="l" defTabSz="1828160" rtl="0" eaLnBrk="1" latinLnBrk="0" hangingPunct="1">
      <a:defRPr sz="2399" kern="1200">
        <a:solidFill>
          <a:schemeClr val="tx1"/>
        </a:solidFill>
        <a:latin typeface="+mn-lt"/>
        <a:ea typeface="+mn-ea"/>
        <a:cs typeface="+mn-cs"/>
      </a:defRPr>
    </a:lvl6pPr>
    <a:lvl7pPr marL="5484480" algn="l" defTabSz="1828160" rtl="0" eaLnBrk="1" latinLnBrk="0" hangingPunct="1">
      <a:defRPr sz="2399" kern="1200">
        <a:solidFill>
          <a:schemeClr val="tx1"/>
        </a:solidFill>
        <a:latin typeface="+mn-lt"/>
        <a:ea typeface="+mn-ea"/>
        <a:cs typeface="+mn-cs"/>
      </a:defRPr>
    </a:lvl7pPr>
    <a:lvl8pPr marL="6398560" algn="l" defTabSz="1828160" rtl="0" eaLnBrk="1" latinLnBrk="0" hangingPunct="1">
      <a:defRPr sz="2399" kern="1200">
        <a:solidFill>
          <a:schemeClr val="tx1"/>
        </a:solidFill>
        <a:latin typeface="+mn-lt"/>
        <a:ea typeface="+mn-ea"/>
        <a:cs typeface="+mn-cs"/>
      </a:defRPr>
    </a:lvl8pPr>
    <a:lvl9pPr marL="7312640" algn="l" defTabSz="1828160" rtl="0" eaLnBrk="1" latinLnBrk="0" hangingPunct="1">
      <a:defRPr sz="2399"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5F84613D-0E6C-45F6-894E-180D2C7B8771}" type="slidenum">
              <a:rPr lang="en-NZ" smtClean="0"/>
              <a:t>1</a:t>
            </a:fld>
            <a:endParaRPr lang="en-NZ" dirty="0"/>
          </a:p>
        </p:txBody>
      </p:sp>
    </p:spTree>
    <p:extLst>
      <p:ext uri="{BB962C8B-B14F-4D97-AF65-F5344CB8AC3E}">
        <p14:creationId xmlns:p14="http://schemas.microsoft.com/office/powerpoint/2010/main" val="5403738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5F84613D-0E6C-45F6-894E-180D2C7B8771}" type="slidenum">
              <a:rPr lang="en-NZ" smtClean="0"/>
              <a:t>2</a:t>
            </a:fld>
            <a:endParaRPr lang="en-NZ" dirty="0"/>
          </a:p>
        </p:txBody>
      </p:sp>
    </p:spTree>
    <p:extLst>
      <p:ext uri="{BB962C8B-B14F-4D97-AF65-F5344CB8AC3E}">
        <p14:creationId xmlns:p14="http://schemas.microsoft.com/office/powerpoint/2010/main" val="16434177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5F84613D-0E6C-45F6-894E-180D2C7B8771}" type="slidenum">
              <a:rPr lang="en-NZ" smtClean="0"/>
              <a:t>3</a:t>
            </a:fld>
            <a:endParaRPr lang="en-NZ" dirty="0"/>
          </a:p>
        </p:txBody>
      </p:sp>
    </p:spTree>
    <p:extLst>
      <p:ext uri="{BB962C8B-B14F-4D97-AF65-F5344CB8AC3E}">
        <p14:creationId xmlns:p14="http://schemas.microsoft.com/office/powerpoint/2010/main" val="26628706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5F84613D-0E6C-45F6-894E-180D2C7B8771}" type="slidenum">
              <a:rPr lang="en-NZ" smtClean="0"/>
              <a:t>4</a:t>
            </a:fld>
            <a:endParaRPr lang="en-NZ" dirty="0"/>
          </a:p>
        </p:txBody>
      </p:sp>
    </p:spTree>
    <p:extLst>
      <p:ext uri="{BB962C8B-B14F-4D97-AF65-F5344CB8AC3E}">
        <p14:creationId xmlns:p14="http://schemas.microsoft.com/office/powerpoint/2010/main" val="11964007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96757" y="3630483"/>
            <a:ext cx="14375971" cy="3004779"/>
          </a:xfrm>
        </p:spPr>
        <p:txBody>
          <a:bodyPr anchor="t">
            <a:normAutofit/>
          </a:bodyPr>
          <a:lstStyle>
            <a:lvl1pPr>
              <a:lnSpc>
                <a:spcPts val="11300"/>
              </a:lnSpc>
              <a:defRPr sz="10300" spc="-180" baseline="0">
                <a:solidFill>
                  <a:schemeClr val="accent1"/>
                </a:solidFill>
              </a:defRPr>
            </a:lvl1pPr>
          </a:lstStyle>
          <a:p>
            <a:r>
              <a:rPr lang="en-US" dirty="0"/>
              <a:t>PowerPoint template header title</a:t>
            </a:r>
            <a:endParaRPr lang="en-NZ" dirty="0"/>
          </a:p>
        </p:txBody>
      </p:sp>
      <p:sp>
        <p:nvSpPr>
          <p:cNvPr id="3" name="Date Placeholder 2"/>
          <p:cNvSpPr>
            <a:spLocks noGrp="1"/>
          </p:cNvSpPr>
          <p:nvPr>
            <p:ph type="dt" sz="half" idx="10"/>
          </p:nvPr>
        </p:nvSpPr>
        <p:spPr/>
        <p:txBody>
          <a:bodyPr/>
          <a:lstStyle/>
          <a:p>
            <a:r>
              <a:rPr lang="en-NZ" dirty="0"/>
              <a:t>00 Month 2018</a:t>
            </a:r>
          </a:p>
        </p:txBody>
      </p:sp>
      <p:sp>
        <p:nvSpPr>
          <p:cNvPr id="10" name="Text Placeholder 9"/>
          <p:cNvSpPr>
            <a:spLocks noGrp="1"/>
          </p:cNvSpPr>
          <p:nvPr>
            <p:ph type="body" sz="quarter" idx="11" hasCustomPrompt="1"/>
          </p:nvPr>
        </p:nvSpPr>
        <p:spPr>
          <a:xfrm>
            <a:off x="1008183" y="6776426"/>
            <a:ext cx="14364545" cy="1115606"/>
          </a:xfrm>
        </p:spPr>
        <p:txBody>
          <a:bodyPr>
            <a:normAutofit/>
          </a:bodyPr>
          <a:lstStyle>
            <a:lvl1pPr>
              <a:lnSpc>
                <a:spcPts val="6800"/>
              </a:lnSpc>
              <a:spcAft>
                <a:spcPts val="0"/>
              </a:spcAft>
              <a:defRPr sz="6240" spc="-80" baseline="0">
                <a:solidFill>
                  <a:schemeClr val="accent1"/>
                </a:solidFill>
              </a:defRPr>
            </a:lvl1pPr>
          </a:lstStyle>
          <a:p>
            <a:pPr lvl="0"/>
            <a:r>
              <a:rPr lang="en-US" dirty="0"/>
              <a:t>Supporting subtitle</a:t>
            </a: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8521" y="10878896"/>
            <a:ext cx="1626111" cy="1758700"/>
          </a:xfrm>
          <a:prstGeom prst="rect">
            <a:avLst/>
          </a:prstGeom>
        </p:spPr>
      </p:pic>
      <p:pic>
        <p:nvPicPr>
          <p:cNvPr id="12" name="Picture 11"/>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642339" y="-23447"/>
            <a:ext cx="19746742" cy="13754499"/>
          </a:xfrm>
          <a:prstGeom prst="rect">
            <a:avLst/>
          </a:prstGeom>
        </p:spPr>
      </p:pic>
    </p:spTree>
    <p:extLst>
      <p:ext uri="{BB962C8B-B14F-4D97-AF65-F5344CB8AC3E}">
        <p14:creationId xmlns:p14="http://schemas.microsoft.com/office/powerpoint/2010/main" val="26257690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96757" y="2669196"/>
            <a:ext cx="9718135" cy="4481882"/>
          </a:xfrm>
        </p:spPr>
        <p:txBody>
          <a:bodyPr anchor="t">
            <a:normAutofit/>
          </a:bodyPr>
          <a:lstStyle>
            <a:lvl1pPr>
              <a:lnSpc>
                <a:spcPts val="11300"/>
              </a:lnSpc>
              <a:defRPr sz="10300" spc="-180" baseline="0">
                <a:solidFill>
                  <a:schemeClr val="accent1"/>
                </a:solidFill>
              </a:defRPr>
            </a:lvl1pPr>
          </a:lstStyle>
          <a:p>
            <a:r>
              <a:rPr lang="en-US" dirty="0"/>
              <a:t>PowerPoint template header title</a:t>
            </a:r>
            <a:endParaRPr lang="en-NZ" dirty="0"/>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8521" y="10878896"/>
            <a:ext cx="1626111" cy="1758700"/>
          </a:xfrm>
          <a:prstGeom prst="rect">
            <a:avLst/>
          </a:prstGeom>
        </p:spPr>
      </p:pic>
      <p:sp>
        <p:nvSpPr>
          <p:cNvPr id="8" name="Date Placeholder 2"/>
          <p:cNvSpPr>
            <a:spLocks noGrp="1"/>
          </p:cNvSpPr>
          <p:nvPr>
            <p:ph type="dt" sz="half" idx="10"/>
          </p:nvPr>
        </p:nvSpPr>
        <p:spPr>
          <a:xfrm>
            <a:off x="996757" y="8384398"/>
            <a:ext cx="5483543" cy="730250"/>
          </a:xfrm>
        </p:spPr>
        <p:txBody>
          <a:bodyPr/>
          <a:lstStyle/>
          <a:p>
            <a:r>
              <a:rPr lang="en-NZ" dirty="0"/>
              <a:t>00 Month 2018</a:t>
            </a:r>
          </a:p>
        </p:txBody>
      </p:sp>
      <p:sp>
        <p:nvSpPr>
          <p:cNvPr id="9" name="Text Placeholder 9"/>
          <p:cNvSpPr>
            <a:spLocks noGrp="1"/>
          </p:cNvSpPr>
          <p:nvPr>
            <p:ph type="body" sz="quarter" idx="11" hasCustomPrompt="1"/>
          </p:nvPr>
        </p:nvSpPr>
        <p:spPr>
          <a:xfrm>
            <a:off x="1008183" y="7268792"/>
            <a:ext cx="9706709" cy="1115606"/>
          </a:xfrm>
        </p:spPr>
        <p:txBody>
          <a:bodyPr>
            <a:normAutofit/>
          </a:bodyPr>
          <a:lstStyle>
            <a:lvl1pPr>
              <a:lnSpc>
                <a:spcPts val="6800"/>
              </a:lnSpc>
              <a:spcAft>
                <a:spcPts val="0"/>
              </a:spcAft>
              <a:defRPr sz="6240" spc="-80" baseline="0">
                <a:solidFill>
                  <a:schemeClr val="accent1"/>
                </a:solidFill>
              </a:defRPr>
            </a:lvl1pPr>
          </a:lstStyle>
          <a:p>
            <a:pPr lvl="0"/>
            <a:r>
              <a:rPr lang="en-US" dirty="0"/>
              <a:t>Supporting subtitle</a:t>
            </a:r>
          </a:p>
        </p:txBody>
      </p:sp>
      <p:sp>
        <p:nvSpPr>
          <p:cNvPr id="5" name="Picture Placeholder 4"/>
          <p:cNvSpPr>
            <a:spLocks noGrp="1"/>
          </p:cNvSpPr>
          <p:nvPr>
            <p:ph type="pic" sz="quarter" idx="12" hasCustomPrompt="1"/>
          </p:nvPr>
        </p:nvSpPr>
        <p:spPr>
          <a:xfrm>
            <a:off x="12192000" y="0"/>
            <a:ext cx="12179300" cy="13716000"/>
          </a:xfrm>
        </p:spPr>
        <p:txBody>
          <a:bodyPr/>
          <a:lstStyle>
            <a:lvl1pPr>
              <a:defRPr baseline="0"/>
            </a:lvl1pPr>
          </a:lstStyle>
          <a:p>
            <a:r>
              <a:rPr lang="en-NZ" dirty="0"/>
              <a:t>Picture Place Holder -  to change this image select the icon in the centre, then choose your desired image</a:t>
            </a:r>
          </a:p>
        </p:txBody>
      </p:sp>
    </p:spTree>
    <p:extLst>
      <p:ext uri="{BB962C8B-B14F-4D97-AF65-F5344CB8AC3E}">
        <p14:creationId xmlns:p14="http://schemas.microsoft.com/office/powerpoint/2010/main" val="40617903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vider Slide Re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96757" y="4638674"/>
            <a:ext cx="9718135" cy="3145930"/>
          </a:xfrm>
        </p:spPr>
        <p:txBody>
          <a:bodyPr anchor="t">
            <a:normAutofit/>
          </a:bodyPr>
          <a:lstStyle>
            <a:lvl1pPr>
              <a:lnSpc>
                <a:spcPts val="11300"/>
              </a:lnSpc>
              <a:defRPr sz="10300" spc="-130" baseline="0">
                <a:solidFill>
                  <a:schemeClr val="bg1"/>
                </a:solidFill>
              </a:defRPr>
            </a:lvl1pPr>
          </a:lstStyle>
          <a:p>
            <a:r>
              <a:rPr lang="en-NZ" dirty="0"/>
              <a:t>Section divider header title</a:t>
            </a:r>
          </a:p>
        </p:txBody>
      </p:sp>
      <p:sp>
        <p:nvSpPr>
          <p:cNvPr id="9" name="Text Placeholder 9"/>
          <p:cNvSpPr>
            <a:spLocks noGrp="1"/>
          </p:cNvSpPr>
          <p:nvPr>
            <p:ph type="body" sz="quarter" idx="11" hasCustomPrompt="1"/>
          </p:nvPr>
        </p:nvSpPr>
        <p:spPr>
          <a:xfrm>
            <a:off x="1008183" y="7784604"/>
            <a:ext cx="9706709" cy="1115606"/>
          </a:xfrm>
        </p:spPr>
        <p:txBody>
          <a:bodyPr>
            <a:normAutofit/>
          </a:bodyPr>
          <a:lstStyle>
            <a:lvl1pPr>
              <a:lnSpc>
                <a:spcPts val="6800"/>
              </a:lnSpc>
              <a:spcAft>
                <a:spcPts val="0"/>
              </a:spcAft>
              <a:defRPr sz="6240" spc="-80" baseline="0">
                <a:solidFill>
                  <a:schemeClr val="bg1"/>
                </a:solidFill>
              </a:defRPr>
            </a:lvl1pPr>
          </a:lstStyle>
          <a:p>
            <a:pPr lvl="0"/>
            <a:r>
              <a:rPr lang="en-US" dirty="0"/>
              <a:t>Supporting subtitle</a:t>
            </a:r>
          </a:p>
        </p:txBody>
      </p:sp>
      <p:cxnSp>
        <p:nvCxnSpPr>
          <p:cNvPr id="4" name="Straight Connector 3"/>
          <p:cNvCxnSpPr/>
          <p:nvPr userDrawn="1"/>
        </p:nvCxnSpPr>
        <p:spPr>
          <a:xfrm>
            <a:off x="1031629" y="1055077"/>
            <a:ext cx="22250402"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1031629" y="12602308"/>
            <a:ext cx="22250402"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2" name="Footer Placeholder 11"/>
          <p:cNvSpPr>
            <a:spLocks noGrp="1"/>
          </p:cNvSpPr>
          <p:nvPr>
            <p:ph type="ftr" sz="quarter" idx="13"/>
          </p:nvPr>
        </p:nvSpPr>
        <p:spPr/>
        <p:txBody>
          <a:bodyPr/>
          <a:lstStyle>
            <a:lvl1pPr>
              <a:defRPr>
                <a:solidFill>
                  <a:schemeClr val="bg1"/>
                </a:solidFill>
              </a:defRPr>
            </a:lvl1pPr>
          </a:lstStyle>
          <a:p>
            <a:r>
              <a:rPr lang="en-NZ" dirty="0"/>
              <a:t>© Sport New Zealand</a:t>
            </a:r>
          </a:p>
        </p:txBody>
      </p:sp>
      <p:sp>
        <p:nvSpPr>
          <p:cNvPr id="13" name="Slide Number Placeholder 12"/>
          <p:cNvSpPr>
            <a:spLocks noGrp="1"/>
          </p:cNvSpPr>
          <p:nvPr>
            <p:ph type="sldNum" sz="quarter" idx="14"/>
          </p:nvPr>
        </p:nvSpPr>
        <p:spPr/>
        <p:txBody>
          <a:bodyPr/>
          <a:lstStyle>
            <a:lvl1pPr>
              <a:defRPr>
                <a:solidFill>
                  <a:schemeClr val="bg1"/>
                </a:solidFill>
              </a:defRPr>
            </a:lvl1pPr>
          </a:lstStyle>
          <a:p>
            <a:r>
              <a:rPr lang="en-NZ" dirty="0"/>
              <a:t>Pg.</a:t>
            </a:r>
            <a:fld id="{3E8BF8C5-3747-45D3-BFC1-A5F56B0834F4}" type="slidenum">
              <a:rPr lang="en-NZ" smtClean="0"/>
              <a:pPr/>
              <a:t>‹#›</a:t>
            </a:fld>
            <a:endParaRPr lang="en-NZ" dirty="0"/>
          </a:p>
        </p:txBody>
      </p:sp>
    </p:spTree>
    <p:extLst>
      <p:ext uri="{BB962C8B-B14F-4D97-AF65-F5344CB8AC3E}">
        <p14:creationId xmlns:p14="http://schemas.microsoft.com/office/powerpoint/2010/main" val="16922475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vider Slide Orange">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96757" y="4638674"/>
            <a:ext cx="9718135" cy="3145930"/>
          </a:xfrm>
        </p:spPr>
        <p:txBody>
          <a:bodyPr anchor="t">
            <a:normAutofit/>
          </a:bodyPr>
          <a:lstStyle>
            <a:lvl1pPr>
              <a:lnSpc>
                <a:spcPts val="11300"/>
              </a:lnSpc>
              <a:defRPr sz="10300" spc="-130" baseline="0">
                <a:solidFill>
                  <a:schemeClr val="bg1"/>
                </a:solidFill>
              </a:defRPr>
            </a:lvl1pPr>
          </a:lstStyle>
          <a:p>
            <a:r>
              <a:rPr lang="en-NZ" dirty="0"/>
              <a:t>Section divider header title</a:t>
            </a:r>
          </a:p>
        </p:txBody>
      </p:sp>
      <p:sp>
        <p:nvSpPr>
          <p:cNvPr id="9" name="Text Placeholder 9"/>
          <p:cNvSpPr>
            <a:spLocks noGrp="1"/>
          </p:cNvSpPr>
          <p:nvPr>
            <p:ph type="body" sz="quarter" idx="11" hasCustomPrompt="1"/>
          </p:nvPr>
        </p:nvSpPr>
        <p:spPr>
          <a:xfrm>
            <a:off x="1008183" y="7784604"/>
            <a:ext cx="9706709" cy="1115606"/>
          </a:xfrm>
        </p:spPr>
        <p:txBody>
          <a:bodyPr>
            <a:normAutofit/>
          </a:bodyPr>
          <a:lstStyle>
            <a:lvl1pPr>
              <a:lnSpc>
                <a:spcPts val="6800"/>
              </a:lnSpc>
              <a:spcAft>
                <a:spcPts val="0"/>
              </a:spcAft>
              <a:defRPr sz="6240" spc="-80" baseline="0">
                <a:solidFill>
                  <a:schemeClr val="bg1"/>
                </a:solidFill>
              </a:defRPr>
            </a:lvl1pPr>
          </a:lstStyle>
          <a:p>
            <a:pPr lvl="0"/>
            <a:r>
              <a:rPr lang="en-US" dirty="0"/>
              <a:t>Supporting subtitle</a:t>
            </a:r>
          </a:p>
        </p:txBody>
      </p:sp>
      <p:cxnSp>
        <p:nvCxnSpPr>
          <p:cNvPr id="4" name="Straight Connector 3"/>
          <p:cNvCxnSpPr/>
          <p:nvPr userDrawn="1"/>
        </p:nvCxnSpPr>
        <p:spPr>
          <a:xfrm>
            <a:off x="1031629" y="1055077"/>
            <a:ext cx="22250402"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1031629" y="12602308"/>
            <a:ext cx="22250402"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2" name="Footer Placeholder 11"/>
          <p:cNvSpPr>
            <a:spLocks noGrp="1"/>
          </p:cNvSpPr>
          <p:nvPr>
            <p:ph type="ftr" sz="quarter" idx="13"/>
          </p:nvPr>
        </p:nvSpPr>
        <p:spPr/>
        <p:txBody>
          <a:bodyPr/>
          <a:lstStyle>
            <a:lvl1pPr>
              <a:defRPr>
                <a:solidFill>
                  <a:schemeClr val="bg1"/>
                </a:solidFill>
              </a:defRPr>
            </a:lvl1pPr>
          </a:lstStyle>
          <a:p>
            <a:r>
              <a:rPr lang="en-NZ" dirty="0"/>
              <a:t>© Sport New Zealand</a:t>
            </a:r>
          </a:p>
        </p:txBody>
      </p:sp>
      <p:sp>
        <p:nvSpPr>
          <p:cNvPr id="13" name="Slide Number Placeholder 12"/>
          <p:cNvSpPr>
            <a:spLocks noGrp="1"/>
          </p:cNvSpPr>
          <p:nvPr>
            <p:ph type="sldNum" sz="quarter" idx="14"/>
          </p:nvPr>
        </p:nvSpPr>
        <p:spPr/>
        <p:txBody>
          <a:bodyPr/>
          <a:lstStyle>
            <a:lvl1pPr>
              <a:defRPr>
                <a:solidFill>
                  <a:schemeClr val="bg1"/>
                </a:solidFill>
              </a:defRPr>
            </a:lvl1pPr>
          </a:lstStyle>
          <a:p>
            <a:r>
              <a:rPr lang="en-NZ" dirty="0"/>
              <a:t>Pg.</a:t>
            </a:r>
            <a:fld id="{3E8BF8C5-3747-45D3-BFC1-A5F56B0834F4}" type="slidenum">
              <a:rPr lang="en-NZ" smtClean="0"/>
              <a:pPr/>
              <a:t>‹#›</a:t>
            </a:fld>
            <a:endParaRPr lang="en-NZ" dirty="0"/>
          </a:p>
        </p:txBody>
      </p:sp>
    </p:spTree>
    <p:extLst>
      <p:ext uri="{BB962C8B-B14F-4D97-AF65-F5344CB8AC3E}">
        <p14:creationId xmlns:p14="http://schemas.microsoft.com/office/powerpoint/2010/main" val="28756407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motion Scale">
    <p:bg>
      <p:bgPr>
        <a:solidFill>
          <a:schemeClr val="bg2"/>
        </a:solidFill>
        <a:effectLst/>
      </p:bgPr>
    </p:bg>
    <p:spTree>
      <p:nvGrpSpPr>
        <p:cNvPr id="1" name=""/>
        <p:cNvGrpSpPr/>
        <p:nvPr/>
      </p:nvGrpSpPr>
      <p:grpSpPr>
        <a:xfrm>
          <a:off x="0" y="0"/>
          <a:ext cx="0" cy="0"/>
          <a:chOff x="0" y="0"/>
          <a:chExt cx="0" cy="0"/>
        </a:xfrm>
      </p:grpSpPr>
      <p:cxnSp>
        <p:nvCxnSpPr>
          <p:cNvPr id="4" name="Straight Connector 3"/>
          <p:cNvCxnSpPr/>
          <p:nvPr userDrawn="1"/>
        </p:nvCxnSpPr>
        <p:spPr>
          <a:xfrm>
            <a:off x="1031629" y="1055077"/>
            <a:ext cx="22250402"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1031629" y="12602308"/>
            <a:ext cx="22250402"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12" name="Footer Placeholder 11"/>
          <p:cNvSpPr>
            <a:spLocks noGrp="1"/>
          </p:cNvSpPr>
          <p:nvPr>
            <p:ph type="ftr" sz="quarter" idx="13"/>
          </p:nvPr>
        </p:nvSpPr>
        <p:spPr/>
        <p:txBody>
          <a:bodyPr/>
          <a:lstStyle>
            <a:lvl1pPr>
              <a:defRPr>
                <a:solidFill>
                  <a:schemeClr val="accent2"/>
                </a:solidFill>
              </a:defRPr>
            </a:lvl1pPr>
          </a:lstStyle>
          <a:p>
            <a:r>
              <a:rPr lang="en-NZ" dirty="0"/>
              <a:t>© Sport New Zealand</a:t>
            </a:r>
          </a:p>
        </p:txBody>
      </p:sp>
      <p:sp>
        <p:nvSpPr>
          <p:cNvPr id="13" name="Slide Number Placeholder 12"/>
          <p:cNvSpPr>
            <a:spLocks noGrp="1"/>
          </p:cNvSpPr>
          <p:nvPr>
            <p:ph type="sldNum" sz="quarter" idx="14"/>
          </p:nvPr>
        </p:nvSpPr>
        <p:spPr/>
        <p:txBody>
          <a:bodyPr/>
          <a:lstStyle>
            <a:lvl1pPr>
              <a:defRPr>
                <a:solidFill>
                  <a:schemeClr val="accent2"/>
                </a:solidFill>
              </a:defRPr>
            </a:lvl1pPr>
          </a:lstStyle>
          <a:p>
            <a:r>
              <a:rPr lang="en-NZ" dirty="0"/>
              <a:t>Pg.</a:t>
            </a:r>
            <a:fld id="{3E8BF8C5-3747-45D3-BFC1-A5F56B0834F4}" type="slidenum">
              <a:rPr lang="en-NZ" smtClean="0"/>
              <a:pPr/>
              <a:t>‹#›</a:t>
            </a:fld>
            <a:endParaRPr lang="en-NZ" dirty="0"/>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3098" y="3588955"/>
            <a:ext cx="22145104" cy="6352215"/>
          </a:xfrm>
          <a:prstGeom prst="rect">
            <a:avLst/>
          </a:prstGeom>
        </p:spPr>
      </p:pic>
    </p:spTree>
    <p:extLst>
      <p:ext uri="{BB962C8B-B14F-4D97-AF65-F5344CB8AC3E}">
        <p14:creationId xmlns:p14="http://schemas.microsoft.com/office/powerpoint/2010/main" val="33807975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ull Image Slide">
    <p:bg>
      <p:bgPr>
        <a:solidFill>
          <a:schemeClr val="bg2"/>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5" hasCustomPrompt="1"/>
          </p:nvPr>
        </p:nvSpPr>
        <p:spPr>
          <a:xfrm>
            <a:off x="0" y="0"/>
            <a:ext cx="24371300" cy="13716000"/>
          </a:xfrm>
        </p:spPr>
        <p:txBody>
          <a:bodyPr/>
          <a:lstStyle/>
          <a:p>
            <a:r>
              <a:rPr lang="en-NZ" dirty="0"/>
              <a:t>Picture Place Holder -  to change this image select the icon in the centre, then choose your desired image</a:t>
            </a:r>
          </a:p>
        </p:txBody>
      </p:sp>
      <p:sp>
        <p:nvSpPr>
          <p:cNvPr id="12" name="Footer Placeholder 11"/>
          <p:cNvSpPr>
            <a:spLocks noGrp="1"/>
          </p:cNvSpPr>
          <p:nvPr>
            <p:ph type="ftr" sz="quarter" idx="13"/>
          </p:nvPr>
        </p:nvSpPr>
        <p:spPr/>
        <p:txBody>
          <a:bodyPr/>
          <a:lstStyle>
            <a:lvl1pPr>
              <a:defRPr>
                <a:solidFill>
                  <a:schemeClr val="accent2"/>
                </a:solidFill>
              </a:defRPr>
            </a:lvl1pPr>
          </a:lstStyle>
          <a:p>
            <a:r>
              <a:rPr lang="en-NZ" dirty="0"/>
              <a:t>© Sport New Zealand</a:t>
            </a:r>
          </a:p>
        </p:txBody>
      </p:sp>
      <p:sp>
        <p:nvSpPr>
          <p:cNvPr id="13" name="Slide Number Placeholder 12"/>
          <p:cNvSpPr>
            <a:spLocks noGrp="1"/>
          </p:cNvSpPr>
          <p:nvPr>
            <p:ph type="sldNum" sz="quarter" idx="14"/>
          </p:nvPr>
        </p:nvSpPr>
        <p:spPr/>
        <p:txBody>
          <a:bodyPr/>
          <a:lstStyle>
            <a:lvl1pPr>
              <a:defRPr>
                <a:solidFill>
                  <a:schemeClr val="accent2"/>
                </a:solidFill>
              </a:defRPr>
            </a:lvl1pPr>
          </a:lstStyle>
          <a:p>
            <a:r>
              <a:rPr lang="en-NZ" dirty="0"/>
              <a:t>Pg.</a:t>
            </a:r>
            <a:fld id="{3E8BF8C5-3747-45D3-BFC1-A5F56B0834F4}" type="slidenum">
              <a:rPr lang="en-NZ" smtClean="0"/>
              <a:pPr/>
              <a:t>‹#›</a:t>
            </a:fld>
            <a:endParaRPr lang="en-NZ" dirty="0"/>
          </a:p>
        </p:txBody>
      </p:sp>
    </p:spTree>
    <p:extLst>
      <p:ext uri="{BB962C8B-B14F-4D97-AF65-F5344CB8AC3E}">
        <p14:creationId xmlns:p14="http://schemas.microsoft.com/office/powerpoint/2010/main" val="2551486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Body &amp; Placeholder">
    <p:bg>
      <p:bgPr>
        <a:solidFill>
          <a:schemeClr val="bg2"/>
        </a:solidFill>
        <a:effectLst/>
      </p:bgPr>
    </p:bg>
    <p:spTree>
      <p:nvGrpSpPr>
        <p:cNvPr id="1" name=""/>
        <p:cNvGrpSpPr/>
        <p:nvPr/>
      </p:nvGrpSpPr>
      <p:grpSpPr>
        <a:xfrm>
          <a:off x="0" y="0"/>
          <a:ext cx="0" cy="0"/>
          <a:chOff x="0" y="0"/>
          <a:chExt cx="0" cy="0"/>
        </a:xfrm>
      </p:grpSpPr>
      <p:sp>
        <p:nvSpPr>
          <p:cNvPr id="12" name="Footer Placeholder 11"/>
          <p:cNvSpPr>
            <a:spLocks noGrp="1"/>
          </p:cNvSpPr>
          <p:nvPr>
            <p:ph type="ftr" sz="quarter" idx="13"/>
          </p:nvPr>
        </p:nvSpPr>
        <p:spPr/>
        <p:txBody>
          <a:bodyPr/>
          <a:lstStyle>
            <a:lvl1pPr>
              <a:defRPr>
                <a:solidFill>
                  <a:schemeClr val="accent2"/>
                </a:solidFill>
              </a:defRPr>
            </a:lvl1pPr>
          </a:lstStyle>
          <a:p>
            <a:r>
              <a:rPr lang="en-NZ" dirty="0"/>
              <a:t>© Sport New Zealand</a:t>
            </a:r>
          </a:p>
        </p:txBody>
      </p:sp>
      <p:sp>
        <p:nvSpPr>
          <p:cNvPr id="13" name="Slide Number Placeholder 12"/>
          <p:cNvSpPr>
            <a:spLocks noGrp="1"/>
          </p:cNvSpPr>
          <p:nvPr>
            <p:ph type="sldNum" sz="quarter" idx="14"/>
          </p:nvPr>
        </p:nvSpPr>
        <p:spPr/>
        <p:txBody>
          <a:bodyPr/>
          <a:lstStyle>
            <a:lvl1pPr>
              <a:defRPr>
                <a:solidFill>
                  <a:schemeClr val="accent2"/>
                </a:solidFill>
              </a:defRPr>
            </a:lvl1pPr>
          </a:lstStyle>
          <a:p>
            <a:r>
              <a:rPr lang="en-NZ" dirty="0"/>
              <a:t>Pg.</a:t>
            </a:r>
            <a:fld id="{3E8BF8C5-3747-45D3-BFC1-A5F56B0834F4}" type="slidenum">
              <a:rPr lang="en-NZ" smtClean="0"/>
              <a:pPr/>
              <a:t>‹#›</a:t>
            </a:fld>
            <a:endParaRPr lang="en-NZ" dirty="0"/>
          </a:p>
        </p:txBody>
      </p:sp>
      <p:sp>
        <p:nvSpPr>
          <p:cNvPr id="6" name="Content Placeholder 5"/>
          <p:cNvSpPr>
            <a:spLocks noGrp="1"/>
          </p:cNvSpPr>
          <p:nvPr>
            <p:ph sz="quarter" idx="15" hasCustomPrompt="1"/>
          </p:nvPr>
        </p:nvSpPr>
        <p:spPr>
          <a:xfrm>
            <a:off x="12244755" y="1059123"/>
            <a:ext cx="11043138" cy="11537295"/>
          </a:xfrm>
          <a:solidFill>
            <a:srgbClr val="E5E5E5"/>
          </a:solidFill>
          <a:ln>
            <a:solidFill>
              <a:srgbClr val="E5E5E5"/>
            </a:solidFill>
          </a:ln>
        </p:spPr>
        <p:txBody>
          <a:bodyPr/>
          <a:lstStyle>
            <a:lvl1pPr>
              <a:defRPr baseline="0"/>
            </a:lvl1pPr>
          </a:lstStyle>
          <a:p>
            <a:pPr lvl="0"/>
            <a:r>
              <a:rPr lang="en-US" dirty="0"/>
              <a:t>Content Placeholder</a:t>
            </a:r>
            <a:endParaRPr lang="en-NZ" dirty="0"/>
          </a:p>
        </p:txBody>
      </p:sp>
      <p:sp>
        <p:nvSpPr>
          <p:cNvPr id="14" name="Text Placeholder 4"/>
          <p:cNvSpPr>
            <a:spLocks noGrp="1"/>
          </p:cNvSpPr>
          <p:nvPr>
            <p:ph type="body" sz="quarter" idx="16"/>
          </p:nvPr>
        </p:nvSpPr>
        <p:spPr>
          <a:xfrm>
            <a:off x="981074" y="3190509"/>
            <a:ext cx="9991725" cy="799330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NZ" dirty="0"/>
          </a:p>
        </p:txBody>
      </p:sp>
      <p:sp>
        <p:nvSpPr>
          <p:cNvPr id="15" name="Title Placeholder 1"/>
          <p:cNvSpPr>
            <a:spLocks noGrp="1"/>
          </p:cNvSpPr>
          <p:nvPr>
            <p:ph type="title" hasCustomPrompt="1"/>
          </p:nvPr>
        </p:nvSpPr>
        <p:spPr>
          <a:xfrm>
            <a:off x="981259" y="1553712"/>
            <a:ext cx="10021335" cy="1447395"/>
          </a:xfrm>
          <a:prstGeom prst="rect">
            <a:avLst/>
          </a:prstGeom>
        </p:spPr>
        <p:txBody>
          <a:bodyPr vert="horz" lIns="91440" tIns="45720" rIns="91440" bIns="45720" rtlCol="0" anchor="ctr">
            <a:normAutofit/>
          </a:bodyPr>
          <a:lstStyle>
            <a:lvl1pPr>
              <a:defRPr/>
            </a:lvl1pPr>
          </a:lstStyle>
          <a:p>
            <a:r>
              <a:rPr lang="en-US" dirty="0"/>
              <a:t>Generic slide header 02</a:t>
            </a:r>
          </a:p>
        </p:txBody>
      </p:sp>
      <p:cxnSp>
        <p:nvCxnSpPr>
          <p:cNvPr id="4" name="Straight Connector 3"/>
          <p:cNvCxnSpPr/>
          <p:nvPr userDrawn="1"/>
        </p:nvCxnSpPr>
        <p:spPr>
          <a:xfrm>
            <a:off x="1031629" y="1055077"/>
            <a:ext cx="22250402"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1031629" y="12602308"/>
            <a:ext cx="22250402"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198493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Graph Slide">
    <p:bg>
      <p:bgPr>
        <a:solidFill>
          <a:schemeClr val="bg2"/>
        </a:solidFill>
        <a:effectLst/>
      </p:bgPr>
    </p:bg>
    <p:spTree>
      <p:nvGrpSpPr>
        <p:cNvPr id="1" name=""/>
        <p:cNvGrpSpPr/>
        <p:nvPr/>
      </p:nvGrpSpPr>
      <p:grpSpPr>
        <a:xfrm>
          <a:off x="0" y="0"/>
          <a:ext cx="0" cy="0"/>
          <a:chOff x="0" y="0"/>
          <a:chExt cx="0" cy="0"/>
        </a:xfrm>
      </p:grpSpPr>
      <p:cxnSp>
        <p:nvCxnSpPr>
          <p:cNvPr id="4" name="Straight Connector 3"/>
          <p:cNvCxnSpPr/>
          <p:nvPr userDrawn="1"/>
        </p:nvCxnSpPr>
        <p:spPr>
          <a:xfrm>
            <a:off x="1031629" y="1055077"/>
            <a:ext cx="22250402"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1031629" y="12602308"/>
            <a:ext cx="22250402"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12" name="Footer Placeholder 11"/>
          <p:cNvSpPr>
            <a:spLocks noGrp="1"/>
          </p:cNvSpPr>
          <p:nvPr>
            <p:ph type="ftr" sz="quarter" idx="13"/>
          </p:nvPr>
        </p:nvSpPr>
        <p:spPr/>
        <p:txBody>
          <a:bodyPr/>
          <a:lstStyle>
            <a:lvl1pPr>
              <a:defRPr>
                <a:solidFill>
                  <a:schemeClr val="accent2"/>
                </a:solidFill>
              </a:defRPr>
            </a:lvl1pPr>
          </a:lstStyle>
          <a:p>
            <a:r>
              <a:rPr lang="en-NZ" dirty="0"/>
              <a:t>© Sport New Zealand</a:t>
            </a:r>
          </a:p>
        </p:txBody>
      </p:sp>
      <p:sp>
        <p:nvSpPr>
          <p:cNvPr id="13" name="Slide Number Placeholder 12"/>
          <p:cNvSpPr>
            <a:spLocks noGrp="1"/>
          </p:cNvSpPr>
          <p:nvPr>
            <p:ph type="sldNum" sz="quarter" idx="14"/>
          </p:nvPr>
        </p:nvSpPr>
        <p:spPr/>
        <p:txBody>
          <a:bodyPr/>
          <a:lstStyle>
            <a:lvl1pPr>
              <a:defRPr>
                <a:solidFill>
                  <a:schemeClr val="accent2"/>
                </a:solidFill>
              </a:defRPr>
            </a:lvl1pPr>
          </a:lstStyle>
          <a:p>
            <a:r>
              <a:rPr lang="en-NZ" dirty="0"/>
              <a:t>Pg.</a:t>
            </a:r>
            <a:fld id="{3E8BF8C5-3747-45D3-BFC1-A5F56B0834F4}" type="slidenum">
              <a:rPr lang="en-NZ" smtClean="0"/>
              <a:pPr/>
              <a:t>‹#›</a:t>
            </a:fld>
            <a:endParaRPr lang="en-NZ" dirty="0"/>
          </a:p>
        </p:txBody>
      </p:sp>
      <p:sp>
        <p:nvSpPr>
          <p:cNvPr id="7" name="Title Placeholder 1"/>
          <p:cNvSpPr>
            <a:spLocks noGrp="1"/>
          </p:cNvSpPr>
          <p:nvPr>
            <p:ph type="title" hasCustomPrompt="1"/>
          </p:nvPr>
        </p:nvSpPr>
        <p:spPr>
          <a:xfrm>
            <a:off x="981259" y="1553712"/>
            <a:ext cx="12078249" cy="1447395"/>
          </a:xfrm>
          <a:prstGeom prst="rect">
            <a:avLst/>
          </a:prstGeom>
        </p:spPr>
        <p:txBody>
          <a:bodyPr vert="horz" lIns="91440" tIns="45720" rIns="91440" bIns="45720" rtlCol="0" anchor="ctr">
            <a:normAutofit/>
          </a:bodyPr>
          <a:lstStyle>
            <a:lvl1pPr>
              <a:defRPr/>
            </a:lvl1pPr>
          </a:lstStyle>
          <a:p>
            <a:r>
              <a:rPr lang="en-US" dirty="0"/>
              <a:t>Graph heading</a:t>
            </a:r>
          </a:p>
        </p:txBody>
      </p:sp>
      <p:sp>
        <p:nvSpPr>
          <p:cNvPr id="5" name="Text Placeholder 4"/>
          <p:cNvSpPr>
            <a:spLocks noGrp="1"/>
          </p:cNvSpPr>
          <p:nvPr>
            <p:ph type="body" sz="quarter" idx="15"/>
          </p:nvPr>
        </p:nvSpPr>
        <p:spPr>
          <a:xfrm>
            <a:off x="981075" y="3190509"/>
            <a:ext cx="7342188" cy="740727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NZ" dirty="0"/>
          </a:p>
        </p:txBody>
      </p:sp>
      <p:sp>
        <p:nvSpPr>
          <p:cNvPr id="15" name="Chart Placeholder 14"/>
          <p:cNvSpPr>
            <a:spLocks noGrp="1"/>
          </p:cNvSpPr>
          <p:nvPr>
            <p:ph type="chart" sz="quarter" idx="16"/>
          </p:nvPr>
        </p:nvSpPr>
        <p:spPr>
          <a:xfrm>
            <a:off x="8604250" y="3190875"/>
            <a:ext cx="15217775" cy="8343900"/>
          </a:xfrm>
        </p:spPr>
        <p:txBody>
          <a:bodyPr/>
          <a:lstStyle/>
          <a:p>
            <a:endParaRPr lang="en-NZ" dirty="0"/>
          </a:p>
        </p:txBody>
      </p:sp>
    </p:spTree>
    <p:extLst>
      <p:ext uri="{BB962C8B-B14F-4D97-AF65-F5344CB8AC3E}">
        <p14:creationId xmlns:p14="http://schemas.microsoft.com/office/powerpoint/2010/main" val="11546420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able Slide">
    <p:bg>
      <p:bgPr>
        <a:solidFill>
          <a:schemeClr val="bg2"/>
        </a:solidFill>
        <a:effectLst/>
      </p:bgPr>
    </p:bg>
    <p:spTree>
      <p:nvGrpSpPr>
        <p:cNvPr id="1" name=""/>
        <p:cNvGrpSpPr/>
        <p:nvPr/>
      </p:nvGrpSpPr>
      <p:grpSpPr>
        <a:xfrm>
          <a:off x="0" y="0"/>
          <a:ext cx="0" cy="0"/>
          <a:chOff x="0" y="0"/>
          <a:chExt cx="0" cy="0"/>
        </a:xfrm>
      </p:grpSpPr>
      <p:cxnSp>
        <p:nvCxnSpPr>
          <p:cNvPr id="4" name="Straight Connector 3"/>
          <p:cNvCxnSpPr/>
          <p:nvPr userDrawn="1"/>
        </p:nvCxnSpPr>
        <p:spPr>
          <a:xfrm>
            <a:off x="1031629" y="1055077"/>
            <a:ext cx="22250402"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1031629" y="12602308"/>
            <a:ext cx="22250402"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12" name="Footer Placeholder 11"/>
          <p:cNvSpPr>
            <a:spLocks noGrp="1"/>
          </p:cNvSpPr>
          <p:nvPr>
            <p:ph type="ftr" sz="quarter" idx="13"/>
          </p:nvPr>
        </p:nvSpPr>
        <p:spPr/>
        <p:txBody>
          <a:bodyPr/>
          <a:lstStyle>
            <a:lvl1pPr>
              <a:defRPr>
                <a:solidFill>
                  <a:schemeClr val="accent2"/>
                </a:solidFill>
              </a:defRPr>
            </a:lvl1pPr>
          </a:lstStyle>
          <a:p>
            <a:r>
              <a:rPr lang="en-NZ" dirty="0"/>
              <a:t>© Sport New Zealand</a:t>
            </a:r>
          </a:p>
        </p:txBody>
      </p:sp>
      <p:sp>
        <p:nvSpPr>
          <p:cNvPr id="13" name="Slide Number Placeholder 12"/>
          <p:cNvSpPr>
            <a:spLocks noGrp="1"/>
          </p:cNvSpPr>
          <p:nvPr>
            <p:ph type="sldNum" sz="quarter" idx="14"/>
          </p:nvPr>
        </p:nvSpPr>
        <p:spPr/>
        <p:txBody>
          <a:bodyPr/>
          <a:lstStyle>
            <a:lvl1pPr>
              <a:defRPr>
                <a:solidFill>
                  <a:schemeClr val="accent2"/>
                </a:solidFill>
              </a:defRPr>
            </a:lvl1pPr>
          </a:lstStyle>
          <a:p>
            <a:r>
              <a:rPr lang="en-NZ" dirty="0"/>
              <a:t>Pg.</a:t>
            </a:r>
            <a:fld id="{3E8BF8C5-3747-45D3-BFC1-A5F56B0834F4}" type="slidenum">
              <a:rPr lang="en-NZ" smtClean="0"/>
              <a:pPr/>
              <a:t>‹#›</a:t>
            </a:fld>
            <a:endParaRPr lang="en-NZ" dirty="0"/>
          </a:p>
        </p:txBody>
      </p:sp>
      <p:sp>
        <p:nvSpPr>
          <p:cNvPr id="7" name="Title Placeholder 1"/>
          <p:cNvSpPr>
            <a:spLocks noGrp="1"/>
          </p:cNvSpPr>
          <p:nvPr>
            <p:ph type="title" hasCustomPrompt="1"/>
          </p:nvPr>
        </p:nvSpPr>
        <p:spPr>
          <a:xfrm>
            <a:off x="981259" y="1553712"/>
            <a:ext cx="12078249" cy="1447395"/>
          </a:xfrm>
          <a:prstGeom prst="rect">
            <a:avLst/>
          </a:prstGeom>
        </p:spPr>
        <p:txBody>
          <a:bodyPr vert="horz" lIns="91440" tIns="45720" rIns="91440" bIns="45720" rtlCol="0" anchor="ctr">
            <a:normAutofit/>
          </a:bodyPr>
          <a:lstStyle>
            <a:lvl1pPr>
              <a:defRPr/>
            </a:lvl1pPr>
          </a:lstStyle>
          <a:p>
            <a:r>
              <a:rPr lang="en-US" dirty="0"/>
              <a:t>Table style</a:t>
            </a:r>
          </a:p>
        </p:txBody>
      </p:sp>
      <p:sp>
        <p:nvSpPr>
          <p:cNvPr id="6" name="Table Placeholder 5"/>
          <p:cNvSpPr>
            <a:spLocks noGrp="1"/>
          </p:cNvSpPr>
          <p:nvPr>
            <p:ph type="tbl" sz="quarter" idx="15"/>
          </p:nvPr>
        </p:nvSpPr>
        <p:spPr>
          <a:xfrm>
            <a:off x="1078522" y="3540369"/>
            <a:ext cx="22203509" cy="7244862"/>
          </a:xfrm>
        </p:spPr>
        <p:txBody>
          <a:bodyPr/>
          <a:lstStyle/>
          <a:p>
            <a:endParaRPr lang="en-NZ" dirty="0"/>
          </a:p>
        </p:txBody>
      </p:sp>
    </p:spTree>
    <p:extLst>
      <p:ext uri="{BB962C8B-B14F-4D97-AF65-F5344CB8AC3E}">
        <p14:creationId xmlns:p14="http://schemas.microsoft.com/office/powerpoint/2010/main" val="28329292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81260" y="1389590"/>
            <a:ext cx="21020246" cy="1776942"/>
          </a:xfrm>
          <a:prstGeom prst="rect">
            <a:avLst/>
          </a:prstGeom>
        </p:spPr>
        <p:txBody>
          <a:bodyPr vert="horz" lIns="91440" tIns="45720" rIns="91440" bIns="45720" rtlCol="0" anchor="ctr">
            <a:normAutofit/>
          </a:bodyPr>
          <a:lstStyle/>
          <a:p>
            <a:r>
              <a:rPr lang="en-US" dirty="0"/>
              <a:t>Generic slide header 02</a:t>
            </a:r>
          </a:p>
        </p:txBody>
      </p:sp>
      <p:sp>
        <p:nvSpPr>
          <p:cNvPr id="3" name="Text Placeholder 2"/>
          <p:cNvSpPr>
            <a:spLocks noGrp="1"/>
          </p:cNvSpPr>
          <p:nvPr>
            <p:ph type="body" idx="1"/>
          </p:nvPr>
        </p:nvSpPr>
        <p:spPr>
          <a:xfrm>
            <a:off x="981260" y="3183465"/>
            <a:ext cx="9246473" cy="270589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090541" y="7892032"/>
            <a:ext cx="5483543" cy="730250"/>
          </a:xfrm>
          <a:prstGeom prst="rect">
            <a:avLst/>
          </a:prstGeom>
        </p:spPr>
        <p:txBody>
          <a:bodyPr vert="horz" lIns="91440" tIns="45720" rIns="91440" bIns="45720" rtlCol="0" anchor="ctr"/>
          <a:lstStyle>
            <a:lvl1pPr algn="l">
              <a:defRPr sz="2399" spc="30" baseline="0">
                <a:solidFill>
                  <a:schemeClr val="accent1"/>
                </a:solidFill>
              </a:defRPr>
            </a:lvl1pPr>
          </a:lstStyle>
          <a:p>
            <a:r>
              <a:rPr lang="en-NZ" dirty="0"/>
              <a:t>00 Month 2018</a:t>
            </a:r>
          </a:p>
        </p:txBody>
      </p:sp>
      <p:sp>
        <p:nvSpPr>
          <p:cNvPr id="5" name="Footer Placeholder 4"/>
          <p:cNvSpPr>
            <a:spLocks noGrp="1"/>
          </p:cNvSpPr>
          <p:nvPr>
            <p:ph type="ftr" sz="quarter" idx="3"/>
          </p:nvPr>
        </p:nvSpPr>
        <p:spPr>
          <a:xfrm>
            <a:off x="981259" y="12736389"/>
            <a:ext cx="2240405" cy="406423"/>
          </a:xfrm>
          <a:prstGeom prst="rect">
            <a:avLst/>
          </a:prstGeom>
        </p:spPr>
        <p:txBody>
          <a:bodyPr vert="horz" lIns="91440" tIns="45720" rIns="91440" bIns="45720" rtlCol="0" anchor="t"/>
          <a:lstStyle>
            <a:lvl1pPr algn="l">
              <a:defRPr sz="1600" spc="-10" baseline="0">
                <a:solidFill>
                  <a:schemeClr val="tx1">
                    <a:tint val="75000"/>
                  </a:schemeClr>
                </a:solidFill>
              </a:defRPr>
            </a:lvl1pPr>
          </a:lstStyle>
          <a:p>
            <a:r>
              <a:rPr lang="en-NZ" dirty="0"/>
              <a:t>© Sport New Zealand</a:t>
            </a:r>
          </a:p>
        </p:txBody>
      </p:sp>
      <p:sp>
        <p:nvSpPr>
          <p:cNvPr id="6" name="Slide Number Placeholder 5"/>
          <p:cNvSpPr>
            <a:spLocks noGrp="1"/>
          </p:cNvSpPr>
          <p:nvPr>
            <p:ph type="sldNum" sz="quarter" idx="4"/>
          </p:nvPr>
        </p:nvSpPr>
        <p:spPr>
          <a:xfrm>
            <a:off x="22498216" y="12759835"/>
            <a:ext cx="925034" cy="430111"/>
          </a:xfrm>
          <a:prstGeom prst="rect">
            <a:avLst/>
          </a:prstGeom>
        </p:spPr>
        <p:txBody>
          <a:bodyPr vert="horz" lIns="91440" tIns="45720" rIns="91440" bIns="45720" rtlCol="0" anchor="t"/>
          <a:lstStyle>
            <a:lvl1pPr algn="r">
              <a:defRPr sz="1600">
                <a:solidFill>
                  <a:schemeClr val="tx1">
                    <a:tint val="75000"/>
                  </a:schemeClr>
                </a:solidFill>
              </a:defRPr>
            </a:lvl1pPr>
          </a:lstStyle>
          <a:p>
            <a:r>
              <a:rPr lang="en-NZ" dirty="0"/>
              <a:t>Pg.</a:t>
            </a:r>
            <a:fld id="{3E8BF8C5-3747-45D3-BFC1-A5F56B0834F4}" type="slidenum">
              <a:rPr lang="en-NZ" smtClean="0"/>
              <a:pPr/>
              <a:t>‹#›</a:t>
            </a:fld>
            <a:endParaRPr lang="en-NZ" dirty="0"/>
          </a:p>
        </p:txBody>
      </p:sp>
    </p:spTree>
    <p:extLst>
      <p:ext uri="{BB962C8B-B14F-4D97-AF65-F5344CB8AC3E}">
        <p14:creationId xmlns:p14="http://schemas.microsoft.com/office/powerpoint/2010/main" val="383126394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txStyles>
    <p:titleStyle>
      <a:lvl1pPr algn="l" defTabSz="1827886" rtl="0" eaLnBrk="1" latinLnBrk="0" hangingPunct="1">
        <a:lnSpc>
          <a:spcPct val="90000"/>
        </a:lnSpc>
        <a:spcBef>
          <a:spcPct val="0"/>
        </a:spcBef>
        <a:buNone/>
        <a:defRPr sz="6000" b="1" kern="1200" spc="-50" baseline="0">
          <a:solidFill>
            <a:schemeClr val="accent2"/>
          </a:solidFill>
          <a:latin typeface="+mj-lt"/>
          <a:ea typeface="+mj-ea"/>
          <a:cs typeface="+mj-cs"/>
        </a:defRPr>
      </a:lvl1pPr>
    </p:titleStyle>
    <p:bodyStyle>
      <a:lvl1pPr marL="0" indent="0" algn="l" defTabSz="1827886" rtl="0" eaLnBrk="1" latinLnBrk="0" hangingPunct="1">
        <a:lnSpc>
          <a:spcPts val="4500"/>
        </a:lnSpc>
        <a:spcBef>
          <a:spcPts val="0"/>
        </a:spcBef>
        <a:spcAft>
          <a:spcPts val="1400"/>
        </a:spcAft>
        <a:buFont typeface="Arial" panose="020B0604020202020204" pitchFamily="34" charset="0"/>
        <a:buNone/>
        <a:defRPr sz="3500" kern="1200" spc="-30" baseline="0">
          <a:solidFill>
            <a:schemeClr val="accent2"/>
          </a:solidFill>
          <a:latin typeface="+mn-lt"/>
          <a:ea typeface="+mn-ea"/>
          <a:cs typeface="+mn-cs"/>
        </a:defRPr>
      </a:lvl1pPr>
      <a:lvl2pPr marL="0" indent="0" algn="l" defTabSz="1827886" rtl="0" eaLnBrk="1" latinLnBrk="0" hangingPunct="1">
        <a:lnSpc>
          <a:spcPts val="3600"/>
        </a:lnSpc>
        <a:spcBef>
          <a:spcPts val="0"/>
        </a:spcBef>
        <a:buFont typeface="Arial" panose="020B0604020202020204" pitchFamily="34" charset="0"/>
        <a:buNone/>
        <a:defRPr sz="3000" kern="1200">
          <a:solidFill>
            <a:schemeClr val="accent2"/>
          </a:solidFill>
          <a:latin typeface="+mn-lt"/>
          <a:ea typeface="+mn-ea"/>
          <a:cs typeface="+mn-cs"/>
        </a:defRPr>
      </a:lvl2pPr>
      <a:lvl3pPr marL="0" indent="0" algn="l" defTabSz="1827886" rtl="0" eaLnBrk="1" latinLnBrk="0" hangingPunct="1">
        <a:lnSpc>
          <a:spcPct val="90000"/>
        </a:lnSpc>
        <a:spcBef>
          <a:spcPts val="0"/>
        </a:spcBef>
        <a:buFont typeface="Arial" panose="020B0604020202020204" pitchFamily="34" charset="0"/>
        <a:buNone/>
        <a:defRPr sz="2000" kern="1200">
          <a:solidFill>
            <a:schemeClr val="accent2"/>
          </a:solidFill>
          <a:latin typeface="+mn-lt"/>
          <a:ea typeface="+mn-ea"/>
          <a:cs typeface="+mn-cs"/>
        </a:defRPr>
      </a:lvl3pPr>
      <a:lvl4pPr marL="0" indent="0" algn="l" defTabSz="1827886" rtl="0" eaLnBrk="1" latinLnBrk="0" hangingPunct="1">
        <a:lnSpc>
          <a:spcPct val="90000"/>
        </a:lnSpc>
        <a:spcBef>
          <a:spcPts val="0"/>
        </a:spcBef>
        <a:buFont typeface="Arial" panose="020B0604020202020204" pitchFamily="34" charset="0"/>
        <a:buNone/>
        <a:defRPr sz="2000" kern="1200">
          <a:solidFill>
            <a:schemeClr val="accent2"/>
          </a:solidFill>
          <a:latin typeface="+mn-lt"/>
          <a:ea typeface="+mn-ea"/>
          <a:cs typeface="+mn-cs"/>
        </a:defRPr>
      </a:lvl4pPr>
      <a:lvl5pPr marL="0" indent="0" algn="l" defTabSz="1827886" rtl="0" eaLnBrk="1" latinLnBrk="0" hangingPunct="1">
        <a:lnSpc>
          <a:spcPct val="90000"/>
        </a:lnSpc>
        <a:spcBef>
          <a:spcPts val="0"/>
        </a:spcBef>
        <a:buFont typeface="Arial" panose="020B0604020202020204" pitchFamily="34" charset="0"/>
        <a:buNone/>
        <a:defRPr sz="2000" kern="1200">
          <a:solidFill>
            <a:schemeClr val="accent2"/>
          </a:solidFill>
          <a:latin typeface="+mn-lt"/>
          <a:ea typeface="+mn-ea"/>
          <a:cs typeface="+mn-cs"/>
        </a:defRPr>
      </a:lvl5pPr>
      <a:lvl6pPr marL="5026685" indent="-456971" algn="l" defTabSz="1827886" rtl="0" eaLnBrk="1" latinLnBrk="0" hangingPunct="1">
        <a:lnSpc>
          <a:spcPct val="90000"/>
        </a:lnSpc>
        <a:spcBef>
          <a:spcPts val="999"/>
        </a:spcBef>
        <a:buFont typeface="Arial" panose="020B0604020202020204" pitchFamily="34" charset="0"/>
        <a:buChar char="•"/>
        <a:defRPr sz="3598" kern="1200">
          <a:solidFill>
            <a:schemeClr val="tx1"/>
          </a:solidFill>
          <a:latin typeface="+mn-lt"/>
          <a:ea typeface="+mn-ea"/>
          <a:cs typeface="+mn-cs"/>
        </a:defRPr>
      </a:lvl6pPr>
      <a:lvl7pPr marL="5940628" indent="-456971" algn="l" defTabSz="1827886" rtl="0" eaLnBrk="1" latinLnBrk="0" hangingPunct="1">
        <a:lnSpc>
          <a:spcPct val="90000"/>
        </a:lnSpc>
        <a:spcBef>
          <a:spcPts val="999"/>
        </a:spcBef>
        <a:buFont typeface="Arial" panose="020B0604020202020204" pitchFamily="34" charset="0"/>
        <a:buChar char="•"/>
        <a:defRPr sz="3598" kern="1200">
          <a:solidFill>
            <a:schemeClr val="tx1"/>
          </a:solidFill>
          <a:latin typeface="+mn-lt"/>
          <a:ea typeface="+mn-ea"/>
          <a:cs typeface="+mn-cs"/>
        </a:defRPr>
      </a:lvl7pPr>
      <a:lvl8pPr marL="6854571" indent="-456971" algn="l" defTabSz="1827886" rtl="0" eaLnBrk="1" latinLnBrk="0" hangingPunct="1">
        <a:lnSpc>
          <a:spcPct val="90000"/>
        </a:lnSpc>
        <a:spcBef>
          <a:spcPts val="999"/>
        </a:spcBef>
        <a:buFont typeface="Arial" panose="020B0604020202020204" pitchFamily="34" charset="0"/>
        <a:buChar char="•"/>
        <a:defRPr sz="3598" kern="1200">
          <a:solidFill>
            <a:schemeClr val="tx1"/>
          </a:solidFill>
          <a:latin typeface="+mn-lt"/>
          <a:ea typeface="+mn-ea"/>
          <a:cs typeface="+mn-cs"/>
        </a:defRPr>
      </a:lvl8pPr>
      <a:lvl9pPr marL="7768514" indent="-456971" algn="l" defTabSz="1827886" rtl="0" eaLnBrk="1" latinLnBrk="0" hangingPunct="1">
        <a:lnSpc>
          <a:spcPct val="90000"/>
        </a:lnSpc>
        <a:spcBef>
          <a:spcPts val="999"/>
        </a:spcBef>
        <a:buFont typeface="Arial" panose="020B0604020202020204" pitchFamily="34" charset="0"/>
        <a:buChar char="•"/>
        <a:defRPr sz="3598" kern="1200">
          <a:solidFill>
            <a:schemeClr val="tx1"/>
          </a:solidFill>
          <a:latin typeface="+mn-lt"/>
          <a:ea typeface="+mn-ea"/>
          <a:cs typeface="+mn-cs"/>
        </a:defRPr>
      </a:lvl9pPr>
    </p:bodyStyle>
    <p:otherStyle>
      <a:defPPr>
        <a:defRPr lang="en-US"/>
      </a:defPPr>
      <a:lvl1pPr marL="0" algn="l" defTabSz="1827886" rtl="0" eaLnBrk="1" latinLnBrk="0" hangingPunct="1">
        <a:defRPr sz="3598" kern="1200">
          <a:solidFill>
            <a:schemeClr val="tx1"/>
          </a:solidFill>
          <a:latin typeface="+mn-lt"/>
          <a:ea typeface="+mn-ea"/>
          <a:cs typeface="+mn-cs"/>
        </a:defRPr>
      </a:lvl1pPr>
      <a:lvl2pPr marL="913943" algn="l" defTabSz="1827886" rtl="0" eaLnBrk="1" latinLnBrk="0" hangingPunct="1">
        <a:defRPr sz="3598" kern="1200">
          <a:solidFill>
            <a:schemeClr val="tx1"/>
          </a:solidFill>
          <a:latin typeface="+mn-lt"/>
          <a:ea typeface="+mn-ea"/>
          <a:cs typeface="+mn-cs"/>
        </a:defRPr>
      </a:lvl2pPr>
      <a:lvl3pPr marL="1827886" algn="l" defTabSz="1827886" rtl="0" eaLnBrk="1" latinLnBrk="0" hangingPunct="1">
        <a:defRPr sz="3598" kern="1200">
          <a:solidFill>
            <a:schemeClr val="tx1"/>
          </a:solidFill>
          <a:latin typeface="+mn-lt"/>
          <a:ea typeface="+mn-ea"/>
          <a:cs typeface="+mn-cs"/>
        </a:defRPr>
      </a:lvl3pPr>
      <a:lvl4pPr marL="2741828" algn="l" defTabSz="1827886" rtl="0" eaLnBrk="1" latinLnBrk="0" hangingPunct="1">
        <a:defRPr sz="3598" kern="1200">
          <a:solidFill>
            <a:schemeClr val="tx1"/>
          </a:solidFill>
          <a:latin typeface="+mn-lt"/>
          <a:ea typeface="+mn-ea"/>
          <a:cs typeface="+mn-cs"/>
        </a:defRPr>
      </a:lvl4pPr>
      <a:lvl5pPr marL="3655771" algn="l" defTabSz="1827886" rtl="0" eaLnBrk="1" latinLnBrk="0" hangingPunct="1">
        <a:defRPr sz="3598" kern="1200">
          <a:solidFill>
            <a:schemeClr val="tx1"/>
          </a:solidFill>
          <a:latin typeface="+mn-lt"/>
          <a:ea typeface="+mn-ea"/>
          <a:cs typeface="+mn-cs"/>
        </a:defRPr>
      </a:lvl5pPr>
      <a:lvl6pPr marL="4569714" algn="l" defTabSz="1827886" rtl="0" eaLnBrk="1" latinLnBrk="0" hangingPunct="1">
        <a:defRPr sz="3598" kern="1200">
          <a:solidFill>
            <a:schemeClr val="tx1"/>
          </a:solidFill>
          <a:latin typeface="+mn-lt"/>
          <a:ea typeface="+mn-ea"/>
          <a:cs typeface="+mn-cs"/>
        </a:defRPr>
      </a:lvl6pPr>
      <a:lvl7pPr marL="5483657" algn="l" defTabSz="1827886" rtl="0" eaLnBrk="1" latinLnBrk="0" hangingPunct="1">
        <a:defRPr sz="3598" kern="1200">
          <a:solidFill>
            <a:schemeClr val="tx1"/>
          </a:solidFill>
          <a:latin typeface="+mn-lt"/>
          <a:ea typeface="+mn-ea"/>
          <a:cs typeface="+mn-cs"/>
        </a:defRPr>
      </a:lvl7pPr>
      <a:lvl8pPr marL="6397600" algn="l" defTabSz="1827886" rtl="0" eaLnBrk="1" latinLnBrk="0" hangingPunct="1">
        <a:defRPr sz="3598" kern="1200">
          <a:solidFill>
            <a:schemeClr val="tx1"/>
          </a:solidFill>
          <a:latin typeface="+mn-lt"/>
          <a:ea typeface="+mn-ea"/>
          <a:cs typeface="+mn-cs"/>
        </a:defRPr>
      </a:lvl8pPr>
      <a:lvl9pPr marL="7311542" algn="l" defTabSz="1827886" rtl="0" eaLnBrk="1" latinLnBrk="0" hangingPunct="1">
        <a:defRPr sz="359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4.emf"/><Relationship Id="rId3" Type="http://schemas.openxmlformats.org/officeDocument/2006/relationships/notesSlide" Target="../notesSlides/notesSlide2.xml"/><Relationship Id="rId7" Type="http://schemas.openxmlformats.org/officeDocument/2006/relationships/oleObject" Target="../embeddings/oleObject1.bin"/><Relationship Id="rId2" Type="http://schemas.openxmlformats.org/officeDocument/2006/relationships/slideLayout" Target="../slideLayouts/slideLayout8.xml"/><Relationship Id="rId1" Type="http://schemas.openxmlformats.org/officeDocument/2006/relationships/vmlDrawing" Target="../drawings/vmlDrawing1.vml"/><Relationship Id="rId6" Type="http://schemas.openxmlformats.org/officeDocument/2006/relationships/image" Target="../media/image7.png"/><Relationship Id="rId5" Type="http://schemas.openxmlformats.org/officeDocument/2006/relationships/image" Target="../media/image6.svg"/><Relationship Id="rId10" Type="http://schemas.openxmlformats.org/officeDocument/2006/relationships/chart" Target="../charts/chart2.xml"/><Relationship Id="rId4" Type="http://schemas.openxmlformats.org/officeDocument/2006/relationships/image" Target="../media/image5.png"/><Relationship Id="rId9" Type="http://schemas.openxmlformats.org/officeDocument/2006/relationships/chart" Target="../charts/chart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chart" Target="../charts/chart5.xml"/><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image" Target="../media/image6.sv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chart" Target="../charts/chart7.xml"/><Relationship Id="rId5" Type="http://schemas.openxmlformats.org/officeDocument/2006/relationships/chart" Target="../charts/chart6.xml"/><Relationship Id="rId4" Type="http://schemas.openxmlformats.org/officeDocument/2006/relationships/image" Target="../media/image6.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NZ" sz="9600" dirty="0">
                <a:latin typeface="Lucida Sans" pitchFamily="34" charset="0"/>
              </a:rPr>
              <a:t>Sport NZ </a:t>
            </a:r>
            <a:br>
              <a:rPr lang="en-NZ" sz="9600" dirty="0">
                <a:latin typeface="Lucida Sans" pitchFamily="34" charset="0"/>
              </a:rPr>
            </a:br>
            <a:r>
              <a:rPr lang="en-NZ" sz="9600" dirty="0">
                <a:latin typeface="Lucida Sans" pitchFamily="34" charset="0"/>
              </a:rPr>
              <a:t>Finance Report</a:t>
            </a:r>
          </a:p>
        </p:txBody>
      </p:sp>
      <p:sp>
        <p:nvSpPr>
          <p:cNvPr id="3" name="Text Placeholder 2"/>
          <p:cNvSpPr>
            <a:spLocks noGrp="1"/>
          </p:cNvSpPr>
          <p:nvPr>
            <p:ph type="body" sz="quarter" idx="11"/>
          </p:nvPr>
        </p:nvSpPr>
        <p:spPr>
          <a:xfrm>
            <a:off x="1008183" y="6776426"/>
            <a:ext cx="14364545" cy="1115606"/>
          </a:xfrm>
        </p:spPr>
        <p:txBody>
          <a:bodyPr/>
          <a:lstStyle/>
          <a:p>
            <a:r>
              <a:rPr lang="en-NZ" dirty="0"/>
              <a:t>31 January 2019</a:t>
            </a:r>
          </a:p>
        </p:txBody>
      </p:sp>
    </p:spTree>
    <p:extLst>
      <p:ext uri="{BB962C8B-B14F-4D97-AF65-F5344CB8AC3E}">
        <p14:creationId xmlns:p14="http://schemas.microsoft.com/office/powerpoint/2010/main" val="40624881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1259" y="960587"/>
            <a:ext cx="12078249" cy="1447395"/>
          </a:xfrm>
        </p:spPr>
        <p:txBody>
          <a:bodyPr>
            <a:normAutofit/>
          </a:bodyPr>
          <a:lstStyle/>
          <a:p>
            <a:r>
              <a:rPr lang="en-NZ" dirty="0"/>
              <a:t>Current year performance</a:t>
            </a:r>
          </a:p>
        </p:txBody>
      </p:sp>
      <p:sp>
        <p:nvSpPr>
          <p:cNvPr id="5" name="Footer Placeholder 4"/>
          <p:cNvSpPr>
            <a:spLocks noGrp="1"/>
          </p:cNvSpPr>
          <p:nvPr>
            <p:ph type="ftr" sz="quarter" idx="13"/>
          </p:nvPr>
        </p:nvSpPr>
        <p:spPr/>
        <p:txBody>
          <a:bodyPr/>
          <a:lstStyle/>
          <a:p>
            <a:r>
              <a:rPr lang="en-NZ" dirty="0"/>
              <a:t>© Sport New Zealand</a:t>
            </a:r>
          </a:p>
        </p:txBody>
      </p:sp>
      <p:sp>
        <p:nvSpPr>
          <p:cNvPr id="6" name="Slide Number Placeholder 5"/>
          <p:cNvSpPr>
            <a:spLocks noGrp="1"/>
          </p:cNvSpPr>
          <p:nvPr>
            <p:ph type="sldNum" sz="quarter" idx="14"/>
          </p:nvPr>
        </p:nvSpPr>
        <p:spPr/>
        <p:txBody>
          <a:bodyPr/>
          <a:lstStyle/>
          <a:p>
            <a:r>
              <a:rPr lang="en-NZ" dirty="0"/>
              <a:t>Pg.</a:t>
            </a:r>
            <a:fld id="{3E8BF8C5-3747-45D3-BFC1-A5F56B0834F4}" type="slidenum">
              <a:rPr lang="en-NZ" smtClean="0"/>
              <a:pPr/>
              <a:t>2</a:t>
            </a:fld>
            <a:endParaRPr lang="en-NZ" dirty="0"/>
          </a:p>
        </p:txBody>
      </p:sp>
      <p:sp>
        <p:nvSpPr>
          <p:cNvPr id="12" name="Text Placeholder 2">
            <a:extLst>
              <a:ext uri="{FF2B5EF4-FFF2-40B4-BE49-F238E27FC236}">
                <a16:creationId xmlns:a16="http://schemas.microsoft.com/office/drawing/2014/main" id="{F26EA4E0-BC02-44EE-92E8-21EEB3CB687E}"/>
              </a:ext>
            </a:extLst>
          </p:cNvPr>
          <p:cNvSpPr txBox="1">
            <a:spLocks/>
          </p:cNvSpPr>
          <p:nvPr/>
        </p:nvSpPr>
        <p:spPr>
          <a:xfrm>
            <a:off x="1180199" y="2418718"/>
            <a:ext cx="6437864" cy="757688"/>
          </a:xfrm>
          <a:prstGeom prst="rect">
            <a:avLst/>
          </a:prstGeom>
          <a:solidFill>
            <a:srgbClr val="E5E5E5"/>
          </a:solidFill>
        </p:spPr>
        <p:txBody>
          <a:bodyPr vert="horz" lIns="91440" tIns="45720" rIns="91440" bIns="45720" rtlCol="0">
            <a:normAutofit/>
          </a:bodyPr>
          <a:lstStyle>
            <a:defPPr>
              <a:defRPr lang="en-US"/>
            </a:defPPr>
            <a:lvl1pPr indent="0" defTabSz="1827886">
              <a:lnSpc>
                <a:spcPts val="4500"/>
              </a:lnSpc>
              <a:spcBef>
                <a:spcPts val="0"/>
              </a:spcBef>
              <a:spcAft>
                <a:spcPts val="1400"/>
              </a:spcAft>
              <a:buFont typeface="Arial" panose="020B0604020202020204" pitchFamily="34" charset="0"/>
              <a:buNone/>
              <a:defRPr sz="3500" spc="-30" baseline="0">
                <a:solidFill>
                  <a:schemeClr val="accent2"/>
                </a:solidFill>
              </a:defRPr>
            </a:lvl1pPr>
            <a:lvl2pPr marL="0" indent="0" defTabSz="1827886">
              <a:lnSpc>
                <a:spcPts val="3600"/>
              </a:lnSpc>
              <a:spcBef>
                <a:spcPts val="0"/>
              </a:spcBef>
              <a:buFont typeface="Arial" panose="020B0604020202020204" pitchFamily="34" charset="0"/>
              <a:buNone/>
              <a:defRPr sz="3000">
                <a:solidFill>
                  <a:schemeClr val="accent2"/>
                </a:solidFill>
              </a:defRPr>
            </a:lvl2pPr>
            <a:lvl3pPr marL="0" indent="0" defTabSz="1827886">
              <a:lnSpc>
                <a:spcPct val="90000"/>
              </a:lnSpc>
              <a:spcBef>
                <a:spcPts val="0"/>
              </a:spcBef>
              <a:buFont typeface="Arial" panose="020B0604020202020204" pitchFamily="34" charset="0"/>
              <a:buNone/>
              <a:defRPr sz="2000">
                <a:solidFill>
                  <a:schemeClr val="accent2"/>
                </a:solidFill>
              </a:defRPr>
            </a:lvl3pPr>
            <a:lvl4pPr marL="0" indent="0" defTabSz="1827886">
              <a:lnSpc>
                <a:spcPct val="90000"/>
              </a:lnSpc>
              <a:spcBef>
                <a:spcPts val="0"/>
              </a:spcBef>
              <a:buFont typeface="Arial" panose="020B0604020202020204" pitchFamily="34" charset="0"/>
              <a:buNone/>
              <a:defRPr sz="2000">
                <a:solidFill>
                  <a:schemeClr val="accent2"/>
                </a:solidFill>
              </a:defRPr>
            </a:lvl4pPr>
            <a:lvl5pPr marL="0" indent="0" defTabSz="1827886">
              <a:lnSpc>
                <a:spcPct val="90000"/>
              </a:lnSpc>
              <a:spcBef>
                <a:spcPts val="0"/>
              </a:spcBef>
              <a:buFont typeface="Arial" panose="020B0604020202020204" pitchFamily="34" charset="0"/>
              <a:buNone/>
              <a:defRPr sz="2000">
                <a:solidFill>
                  <a:schemeClr val="accent2"/>
                </a:solidFill>
              </a:defRPr>
            </a:lvl5pPr>
            <a:lvl6pPr marL="5026685" indent="-456971" defTabSz="1827886">
              <a:lnSpc>
                <a:spcPct val="90000"/>
              </a:lnSpc>
              <a:spcBef>
                <a:spcPts val="999"/>
              </a:spcBef>
              <a:buFont typeface="Arial" panose="020B0604020202020204" pitchFamily="34" charset="0"/>
              <a:buChar char="•"/>
              <a:defRPr sz="3598"/>
            </a:lvl6pPr>
            <a:lvl7pPr marL="5940628" indent="-456971" defTabSz="1827886">
              <a:lnSpc>
                <a:spcPct val="90000"/>
              </a:lnSpc>
              <a:spcBef>
                <a:spcPts val="999"/>
              </a:spcBef>
              <a:buFont typeface="Arial" panose="020B0604020202020204" pitchFamily="34" charset="0"/>
              <a:buChar char="•"/>
              <a:defRPr sz="3598"/>
            </a:lvl7pPr>
            <a:lvl8pPr marL="6854571" indent="-456971" defTabSz="1827886">
              <a:lnSpc>
                <a:spcPct val="90000"/>
              </a:lnSpc>
              <a:spcBef>
                <a:spcPts val="999"/>
              </a:spcBef>
              <a:buFont typeface="Arial" panose="020B0604020202020204" pitchFamily="34" charset="0"/>
              <a:buChar char="•"/>
              <a:defRPr sz="3598"/>
            </a:lvl8pPr>
            <a:lvl9pPr marL="7768514" indent="-456971" defTabSz="1827886">
              <a:lnSpc>
                <a:spcPct val="90000"/>
              </a:lnSpc>
              <a:spcBef>
                <a:spcPts val="999"/>
              </a:spcBef>
              <a:buFont typeface="Arial" panose="020B0604020202020204" pitchFamily="34" charset="0"/>
              <a:buChar char="•"/>
              <a:defRPr sz="3598"/>
            </a:lvl9pPr>
          </a:lstStyle>
          <a:p>
            <a:pPr algn="ctr"/>
            <a:r>
              <a:rPr lang="en-NZ" dirty="0"/>
              <a:t>Revenue and Investments</a:t>
            </a:r>
          </a:p>
        </p:txBody>
      </p:sp>
      <p:sp>
        <p:nvSpPr>
          <p:cNvPr id="18" name="Text Placeholder 2">
            <a:extLst>
              <a:ext uri="{FF2B5EF4-FFF2-40B4-BE49-F238E27FC236}">
                <a16:creationId xmlns:a16="http://schemas.microsoft.com/office/drawing/2014/main" id="{5F368335-58DE-4343-B11A-F6000BC68B8A}"/>
              </a:ext>
            </a:extLst>
          </p:cNvPr>
          <p:cNvSpPr txBox="1">
            <a:spLocks/>
          </p:cNvSpPr>
          <p:nvPr/>
        </p:nvSpPr>
        <p:spPr>
          <a:xfrm>
            <a:off x="8415960" y="2441668"/>
            <a:ext cx="6437864" cy="757689"/>
          </a:xfrm>
          <a:prstGeom prst="rect">
            <a:avLst/>
          </a:prstGeom>
          <a:solidFill>
            <a:srgbClr val="E5E5E5"/>
          </a:solidFill>
        </p:spPr>
        <p:txBody>
          <a:bodyPr vert="horz" lIns="91440" tIns="45720" rIns="91440" bIns="45720" rtlCol="0">
            <a:normAutofit/>
          </a:bodyPr>
          <a:lstStyle>
            <a:defPPr>
              <a:defRPr lang="en-US"/>
            </a:defPPr>
            <a:lvl1pPr indent="0" defTabSz="1827886">
              <a:lnSpc>
                <a:spcPts val="4500"/>
              </a:lnSpc>
              <a:spcBef>
                <a:spcPts val="0"/>
              </a:spcBef>
              <a:spcAft>
                <a:spcPts val="1400"/>
              </a:spcAft>
              <a:buFont typeface="Arial" panose="020B0604020202020204" pitchFamily="34" charset="0"/>
              <a:buNone/>
              <a:defRPr sz="3500" spc="-30" baseline="0">
                <a:solidFill>
                  <a:schemeClr val="accent2"/>
                </a:solidFill>
              </a:defRPr>
            </a:lvl1pPr>
            <a:lvl2pPr marL="0" indent="0" defTabSz="1827886">
              <a:lnSpc>
                <a:spcPts val="3600"/>
              </a:lnSpc>
              <a:spcBef>
                <a:spcPts val="0"/>
              </a:spcBef>
              <a:buFont typeface="Arial" panose="020B0604020202020204" pitchFamily="34" charset="0"/>
              <a:buNone/>
              <a:defRPr sz="3000">
                <a:solidFill>
                  <a:schemeClr val="accent2"/>
                </a:solidFill>
              </a:defRPr>
            </a:lvl2pPr>
            <a:lvl3pPr marL="0" indent="0" defTabSz="1827886">
              <a:lnSpc>
                <a:spcPct val="90000"/>
              </a:lnSpc>
              <a:spcBef>
                <a:spcPts val="0"/>
              </a:spcBef>
              <a:buFont typeface="Arial" panose="020B0604020202020204" pitchFamily="34" charset="0"/>
              <a:buNone/>
              <a:defRPr sz="2000">
                <a:solidFill>
                  <a:schemeClr val="accent2"/>
                </a:solidFill>
              </a:defRPr>
            </a:lvl3pPr>
            <a:lvl4pPr marL="0" indent="0" defTabSz="1827886">
              <a:lnSpc>
                <a:spcPct val="90000"/>
              </a:lnSpc>
              <a:spcBef>
                <a:spcPts val="0"/>
              </a:spcBef>
              <a:buFont typeface="Arial" panose="020B0604020202020204" pitchFamily="34" charset="0"/>
              <a:buNone/>
              <a:defRPr sz="2000">
                <a:solidFill>
                  <a:schemeClr val="accent2"/>
                </a:solidFill>
              </a:defRPr>
            </a:lvl4pPr>
            <a:lvl5pPr marL="0" indent="0" defTabSz="1827886">
              <a:lnSpc>
                <a:spcPct val="90000"/>
              </a:lnSpc>
              <a:spcBef>
                <a:spcPts val="0"/>
              </a:spcBef>
              <a:buFont typeface="Arial" panose="020B0604020202020204" pitchFamily="34" charset="0"/>
              <a:buNone/>
              <a:defRPr sz="2000">
                <a:solidFill>
                  <a:schemeClr val="accent2"/>
                </a:solidFill>
              </a:defRPr>
            </a:lvl5pPr>
            <a:lvl6pPr marL="5026685" indent="-456971" defTabSz="1827886">
              <a:lnSpc>
                <a:spcPct val="90000"/>
              </a:lnSpc>
              <a:spcBef>
                <a:spcPts val="999"/>
              </a:spcBef>
              <a:buFont typeface="Arial" panose="020B0604020202020204" pitchFamily="34" charset="0"/>
              <a:buChar char="•"/>
              <a:defRPr sz="3598"/>
            </a:lvl6pPr>
            <a:lvl7pPr marL="5940628" indent="-456971" defTabSz="1827886">
              <a:lnSpc>
                <a:spcPct val="90000"/>
              </a:lnSpc>
              <a:spcBef>
                <a:spcPts val="999"/>
              </a:spcBef>
              <a:buFont typeface="Arial" panose="020B0604020202020204" pitchFamily="34" charset="0"/>
              <a:buChar char="•"/>
              <a:defRPr sz="3598"/>
            </a:lvl7pPr>
            <a:lvl8pPr marL="6854571" indent="-456971" defTabSz="1827886">
              <a:lnSpc>
                <a:spcPct val="90000"/>
              </a:lnSpc>
              <a:spcBef>
                <a:spcPts val="999"/>
              </a:spcBef>
              <a:buFont typeface="Arial" panose="020B0604020202020204" pitchFamily="34" charset="0"/>
              <a:buChar char="•"/>
              <a:defRPr sz="3598"/>
            </a:lvl8pPr>
            <a:lvl9pPr marL="7768514" indent="-456971" defTabSz="1827886">
              <a:lnSpc>
                <a:spcPct val="90000"/>
              </a:lnSpc>
              <a:spcBef>
                <a:spcPts val="999"/>
              </a:spcBef>
              <a:buFont typeface="Arial" panose="020B0604020202020204" pitchFamily="34" charset="0"/>
              <a:buChar char="•"/>
              <a:defRPr sz="3598"/>
            </a:lvl9pPr>
          </a:lstStyle>
          <a:p>
            <a:pPr algn="ctr"/>
            <a:r>
              <a:rPr lang="en-NZ" dirty="0"/>
              <a:t>Operational Expenditure</a:t>
            </a:r>
          </a:p>
        </p:txBody>
      </p:sp>
      <p:sp>
        <p:nvSpPr>
          <p:cNvPr id="24" name="Text Placeholder 2">
            <a:extLst>
              <a:ext uri="{FF2B5EF4-FFF2-40B4-BE49-F238E27FC236}">
                <a16:creationId xmlns:a16="http://schemas.microsoft.com/office/drawing/2014/main" id="{50084D04-2904-4E6D-8F66-FB6051556D4C}"/>
              </a:ext>
            </a:extLst>
          </p:cNvPr>
          <p:cNvSpPr txBox="1">
            <a:spLocks/>
          </p:cNvSpPr>
          <p:nvPr/>
        </p:nvSpPr>
        <p:spPr>
          <a:xfrm>
            <a:off x="15773040" y="2441668"/>
            <a:ext cx="5397954" cy="768424"/>
          </a:xfrm>
          <a:prstGeom prst="rect">
            <a:avLst/>
          </a:prstGeom>
          <a:solidFill>
            <a:srgbClr val="E5E5E5"/>
          </a:solidFill>
        </p:spPr>
        <p:txBody>
          <a:bodyPr vert="horz" lIns="91440" tIns="45720" rIns="91440" bIns="45720" rtlCol="0">
            <a:normAutofit/>
          </a:bodyPr>
          <a:lstStyle>
            <a:defPPr>
              <a:defRPr lang="en-US"/>
            </a:defPPr>
            <a:lvl1pPr indent="0" defTabSz="1827886">
              <a:lnSpc>
                <a:spcPts val="4500"/>
              </a:lnSpc>
              <a:spcBef>
                <a:spcPts val="0"/>
              </a:spcBef>
              <a:spcAft>
                <a:spcPts val="1400"/>
              </a:spcAft>
              <a:buFont typeface="Arial" panose="020B0604020202020204" pitchFamily="34" charset="0"/>
              <a:buNone/>
              <a:defRPr sz="3500" spc="-30" baseline="0">
                <a:solidFill>
                  <a:schemeClr val="accent2"/>
                </a:solidFill>
              </a:defRPr>
            </a:lvl1pPr>
            <a:lvl2pPr marL="0" indent="0" defTabSz="1827886">
              <a:lnSpc>
                <a:spcPts val="3600"/>
              </a:lnSpc>
              <a:spcBef>
                <a:spcPts val="0"/>
              </a:spcBef>
              <a:buFont typeface="Arial" panose="020B0604020202020204" pitchFamily="34" charset="0"/>
              <a:buNone/>
              <a:defRPr sz="3000">
                <a:solidFill>
                  <a:schemeClr val="accent2"/>
                </a:solidFill>
              </a:defRPr>
            </a:lvl2pPr>
            <a:lvl3pPr marL="0" indent="0" defTabSz="1827886">
              <a:lnSpc>
                <a:spcPct val="90000"/>
              </a:lnSpc>
              <a:spcBef>
                <a:spcPts val="0"/>
              </a:spcBef>
              <a:buFont typeface="Arial" panose="020B0604020202020204" pitchFamily="34" charset="0"/>
              <a:buNone/>
              <a:defRPr sz="2000">
                <a:solidFill>
                  <a:schemeClr val="accent2"/>
                </a:solidFill>
              </a:defRPr>
            </a:lvl3pPr>
            <a:lvl4pPr marL="0" indent="0" defTabSz="1827886">
              <a:lnSpc>
                <a:spcPct val="90000"/>
              </a:lnSpc>
              <a:spcBef>
                <a:spcPts val="0"/>
              </a:spcBef>
              <a:buFont typeface="Arial" panose="020B0604020202020204" pitchFamily="34" charset="0"/>
              <a:buNone/>
              <a:defRPr sz="2000">
                <a:solidFill>
                  <a:schemeClr val="accent2"/>
                </a:solidFill>
              </a:defRPr>
            </a:lvl4pPr>
            <a:lvl5pPr marL="0" indent="0" defTabSz="1827886">
              <a:lnSpc>
                <a:spcPct val="90000"/>
              </a:lnSpc>
              <a:spcBef>
                <a:spcPts val="0"/>
              </a:spcBef>
              <a:buFont typeface="Arial" panose="020B0604020202020204" pitchFamily="34" charset="0"/>
              <a:buNone/>
              <a:defRPr sz="2000">
                <a:solidFill>
                  <a:schemeClr val="accent2"/>
                </a:solidFill>
              </a:defRPr>
            </a:lvl5pPr>
            <a:lvl6pPr marL="5026685" indent="-456971" defTabSz="1827886">
              <a:lnSpc>
                <a:spcPct val="90000"/>
              </a:lnSpc>
              <a:spcBef>
                <a:spcPts val="999"/>
              </a:spcBef>
              <a:buFont typeface="Arial" panose="020B0604020202020204" pitchFamily="34" charset="0"/>
              <a:buChar char="•"/>
              <a:defRPr sz="3598"/>
            </a:lvl6pPr>
            <a:lvl7pPr marL="5940628" indent="-456971" defTabSz="1827886">
              <a:lnSpc>
                <a:spcPct val="90000"/>
              </a:lnSpc>
              <a:spcBef>
                <a:spcPts val="999"/>
              </a:spcBef>
              <a:buFont typeface="Arial" panose="020B0604020202020204" pitchFamily="34" charset="0"/>
              <a:buChar char="•"/>
              <a:defRPr sz="3598"/>
            </a:lvl7pPr>
            <a:lvl8pPr marL="6854571" indent="-456971" defTabSz="1827886">
              <a:lnSpc>
                <a:spcPct val="90000"/>
              </a:lnSpc>
              <a:spcBef>
                <a:spcPts val="999"/>
              </a:spcBef>
              <a:buFont typeface="Arial" panose="020B0604020202020204" pitchFamily="34" charset="0"/>
              <a:buChar char="•"/>
              <a:defRPr sz="3598"/>
            </a:lvl8pPr>
            <a:lvl9pPr marL="7768514" indent="-456971" defTabSz="1827886">
              <a:lnSpc>
                <a:spcPct val="90000"/>
              </a:lnSpc>
              <a:spcBef>
                <a:spcPts val="999"/>
              </a:spcBef>
              <a:buFont typeface="Arial" panose="020B0604020202020204" pitchFamily="34" charset="0"/>
              <a:buChar char="•"/>
              <a:defRPr sz="3598"/>
            </a:lvl9pPr>
          </a:lstStyle>
          <a:p>
            <a:pPr algn="ctr"/>
            <a:r>
              <a:rPr lang="en-NZ" dirty="0"/>
              <a:t>Operating Expenditure</a:t>
            </a:r>
          </a:p>
        </p:txBody>
      </p:sp>
      <p:graphicFrame>
        <p:nvGraphicFramePr>
          <p:cNvPr id="27" name="Table 26">
            <a:extLst>
              <a:ext uri="{FF2B5EF4-FFF2-40B4-BE49-F238E27FC236}">
                <a16:creationId xmlns:a16="http://schemas.microsoft.com/office/drawing/2014/main" id="{D1E6E88E-7CD7-43BB-A373-F679E5633166}"/>
              </a:ext>
            </a:extLst>
          </p:cNvPr>
          <p:cNvGraphicFramePr>
            <a:graphicFrameLocks noGrp="1"/>
          </p:cNvGraphicFramePr>
          <p:nvPr>
            <p:extLst>
              <p:ext uri="{D42A27DB-BD31-4B8C-83A1-F6EECF244321}">
                <p14:modId xmlns:p14="http://schemas.microsoft.com/office/powerpoint/2010/main" val="399636318"/>
              </p:ext>
            </p:extLst>
          </p:nvPr>
        </p:nvGraphicFramePr>
        <p:xfrm>
          <a:off x="1058880" y="10191222"/>
          <a:ext cx="22000625" cy="2338700"/>
        </p:xfrm>
        <a:graphic>
          <a:graphicData uri="http://schemas.openxmlformats.org/drawingml/2006/table">
            <a:tbl>
              <a:tblPr firstRow="1" bandRow="1">
                <a:tableStyleId>{5C22544A-7EE6-4342-B048-85BDC9FD1C3A}</a:tableStyleId>
              </a:tblPr>
              <a:tblGrid>
                <a:gridCol w="1518065">
                  <a:extLst>
                    <a:ext uri="{9D8B030D-6E8A-4147-A177-3AD203B41FA5}">
                      <a16:colId xmlns:a16="http://schemas.microsoft.com/office/drawing/2014/main" val="3752619193"/>
                    </a:ext>
                  </a:extLst>
                </a:gridCol>
                <a:gridCol w="20482560">
                  <a:extLst>
                    <a:ext uri="{9D8B030D-6E8A-4147-A177-3AD203B41FA5}">
                      <a16:colId xmlns:a16="http://schemas.microsoft.com/office/drawing/2014/main" val="1190147394"/>
                    </a:ext>
                  </a:extLst>
                </a:gridCol>
              </a:tblGrid>
              <a:tr h="854034">
                <a:tc>
                  <a:txBody>
                    <a:bodyPr/>
                    <a:lstStyle/>
                    <a:p>
                      <a:r>
                        <a:rPr lang="en-NZ" sz="1800" dirty="0"/>
                        <a:t>Status</a:t>
                      </a:r>
                    </a:p>
                  </a:txBody>
                  <a:tcPr/>
                </a:tc>
                <a:tc>
                  <a:txBody>
                    <a:bodyPr/>
                    <a:lstStyle/>
                    <a:p>
                      <a:r>
                        <a:rPr lang="en-NZ" sz="1800" dirty="0"/>
                        <a:t>Commentary</a:t>
                      </a:r>
                    </a:p>
                  </a:txBody>
                  <a:tcPr/>
                </a:tc>
                <a:extLst>
                  <a:ext uri="{0D108BD9-81ED-4DB2-BD59-A6C34878D82A}">
                    <a16:rowId xmlns:a16="http://schemas.microsoft.com/office/drawing/2014/main" val="478902586"/>
                  </a:ext>
                </a:extLst>
              </a:tr>
              <a:tr h="1484666">
                <a:tc>
                  <a:txBody>
                    <a:bodyPr/>
                    <a:lstStyle/>
                    <a:p>
                      <a:endParaRPr lang="en-NZ" sz="1800" dirty="0"/>
                    </a:p>
                  </a:txBody>
                  <a:tcPr/>
                </a:tc>
                <a:tc>
                  <a:txBody>
                    <a:bodyPr/>
                    <a:lstStyle/>
                    <a:p>
                      <a:r>
                        <a:rPr lang="en-NZ" sz="1800" dirty="0"/>
                        <a:t>Investments ahead of budget due to an earlier than expected draw down by HPSNZ of their funding – timing difference only.</a:t>
                      </a:r>
                    </a:p>
                    <a:p>
                      <a:r>
                        <a:rPr lang="en-NZ" sz="1800" dirty="0"/>
                        <a:t>Revenue is tracking inline with budget expectations, while personnel is slightly behind budget due to the restructure of the Intelligence Team being completed later than planned and due to vacancies in the Marketing &amp; Communications team.</a:t>
                      </a:r>
                    </a:p>
                    <a:p>
                      <a:r>
                        <a:rPr lang="en-NZ" sz="1800" dirty="0"/>
                        <a:t>Professional and Technical services underspent by $0.5m mainly due to delays in Strategy, Policy and Corporate and Intelligence team. </a:t>
                      </a:r>
                    </a:p>
                    <a:p>
                      <a:r>
                        <a:rPr lang="en-NZ" sz="1800" dirty="0"/>
                        <a:t>Sector training delays across Community Sport, primarily in Young Peoples due to minor delays the </a:t>
                      </a:r>
                      <a:r>
                        <a:rPr lang="en-NZ" sz="1800" dirty="0" err="1"/>
                        <a:t>play.sport</a:t>
                      </a:r>
                      <a:r>
                        <a:rPr lang="en-NZ" sz="1800" dirty="0"/>
                        <a:t> expansion workshops and in Sports Development</a:t>
                      </a:r>
                    </a:p>
                  </a:txBody>
                  <a:tcPr anchor="ctr"/>
                </a:tc>
                <a:extLst>
                  <a:ext uri="{0D108BD9-81ED-4DB2-BD59-A6C34878D82A}">
                    <a16:rowId xmlns:a16="http://schemas.microsoft.com/office/drawing/2014/main" val="406464226"/>
                  </a:ext>
                </a:extLst>
              </a:tr>
            </a:tbl>
          </a:graphicData>
        </a:graphic>
      </p:graphicFrame>
      <p:pic>
        <p:nvPicPr>
          <p:cNvPr id="14" name="Graphic 13" descr="Thumbs Up Sign">
            <a:extLst>
              <a:ext uri="{FF2B5EF4-FFF2-40B4-BE49-F238E27FC236}">
                <a16:creationId xmlns:a16="http://schemas.microsoft.com/office/drawing/2014/main" id="{A2380BA5-0097-46DF-8A86-691F02697C1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426095" y="11260511"/>
            <a:ext cx="914400" cy="914400"/>
          </a:xfrm>
          <a:prstGeom prst="rect">
            <a:avLst/>
          </a:prstGeom>
        </p:spPr>
      </p:pic>
      <p:pic>
        <p:nvPicPr>
          <p:cNvPr id="19" name="Picture 18">
            <a:extLst>
              <a:ext uri="{FF2B5EF4-FFF2-40B4-BE49-F238E27FC236}">
                <a16:creationId xmlns:a16="http://schemas.microsoft.com/office/drawing/2014/main" id="{E8B54B85-5AE8-4933-9D46-DC7E1D03735C}"/>
              </a:ext>
            </a:extLst>
          </p:cNvPr>
          <p:cNvPicPr>
            <a:picLocks noChangeAspect="1"/>
          </p:cNvPicPr>
          <p:nvPr/>
        </p:nvPicPr>
        <p:blipFill rotWithShape="1">
          <a:blip r:embed="rId6"/>
          <a:srcRect l="17320" t="84240" r="34891" b="9079"/>
          <a:stretch/>
        </p:blipFill>
        <p:spPr>
          <a:xfrm>
            <a:off x="5747786" y="9209315"/>
            <a:ext cx="6437864" cy="504590"/>
          </a:xfrm>
          <a:prstGeom prst="rect">
            <a:avLst/>
          </a:prstGeom>
        </p:spPr>
      </p:pic>
      <p:graphicFrame>
        <p:nvGraphicFramePr>
          <p:cNvPr id="8" name="Object 7">
            <a:extLst>
              <a:ext uri="{FF2B5EF4-FFF2-40B4-BE49-F238E27FC236}">
                <a16:creationId xmlns:a16="http://schemas.microsoft.com/office/drawing/2014/main" id="{FA061992-D7E6-45E6-8027-A6A4E943821F}"/>
              </a:ext>
            </a:extLst>
          </p:cNvPr>
          <p:cNvGraphicFramePr>
            <a:graphicFrameLocks noChangeAspect="1"/>
          </p:cNvGraphicFramePr>
          <p:nvPr>
            <p:extLst>
              <p:ext uri="{D42A27DB-BD31-4B8C-83A1-F6EECF244321}">
                <p14:modId xmlns:p14="http://schemas.microsoft.com/office/powerpoint/2010/main" val="2451097607"/>
              </p:ext>
            </p:extLst>
          </p:nvPr>
        </p:nvGraphicFramePr>
        <p:xfrm>
          <a:off x="15773039" y="3743690"/>
          <a:ext cx="5353311" cy="4076007"/>
        </p:xfrm>
        <a:graphic>
          <a:graphicData uri="http://schemas.openxmlformats.org/presentationml/2006/ole">
            <mc:AlternateContent xmlns:mc="http://schemas.openxmlformats.org/markup-compatibility/2006">
              <mc:Choice xmlns:v="urn:schemas-microsoft-com:vml" Requires="v">
                <p:oleObj spid="_x0000_s1029" name="Worksheet" r:id="rId7" imgW="3028950" imgH="2266998" progId="Excel.Sheet.12">
                  <p:embed/>
                </p:oleObj>
              </mc:Choice>
              <mc:Fallback>
                <p:oleObj name="Worksheet" r:id="rId7" imgW="3028950" imgH="2266998" progId="Excel.Sheet.12">
                  <p:embed/>
                  <p:pic>
                    <p:nvPicPr>
                      <p:cNvPr id="8" name="Object 7">
                        <a:extLst>
                          <a:ext uri="{FF2B5EF4-FFF2-40B4-BE49-F238E27FC236}">
                            <a16:creationId xmlns:a16="http://schemas.microsoft.com/office/drawing/2014/main" id="{FA061992-D7E6-45E6-8027-A6A4E943821F}"/>
                          </a:ext>
                        </a:extLst>
                      </p:cNvPr>
                      <p:cNvPicPr/>
                      <p:nvPr/>
                    </p:nvPicPr>
                    <p:blipFill>
                      <a:blip r:embed="rId8"/>
                      <a:stretch>
                        <a:fillRect/>
                      </a:stretch>
                    </p:blipFill>
                    <p:spPr>
                      <a:xfrm>
                        <a:off x="15773039" y="3743690"/>
                        <a:ext cx="5353311" cy="4076007"/>
                      </a:xfrm>
                      <a:prstGeom prst="rect">
                        <a:avLst/>
                      </a:prstGeom>
                    </p:spPr>
                  </p:pic>
                </p:oleObj>
              </mc:Fallback>
            </mc:AlternateContent>
          </a:graphicData>
        </a:graphic>
      </p:graphicFrame>
      <p:graphicFrame>
        <p:nvGraphicFramePr>
          <p:cNvPr id="21" name="Chart 20">
            <a:extLst>
              <a:ext uri="{FF2B5EF4-FFF2-40B4-BE49-F238E27FC236}">
                <a16:creationId xmlns:a16="http://schemas.microsoft.com/office/drawing/2014/main" id="{D5890EE5-C360-4015-B164-601CE1A30BFD}"/>
              </a:ext>
            </a:extLst>
          </p:cNvPr>
          <p:cNvGraphicFramePr>
            <a:graphicFrameLocks/>
          </p:cNvGraphicFramePr>
          <p:nvPr>
            <p:extLst>
              <p:ext uri="{D42A27DB-BD31-4B8C-83A1-F6EECF244321}">
                <p14:modId xmlns:p14="http://schemas.microsoft.com/office/powerpoint/2010/main" val="14264315"/>
              </p:ext>
            </p:extLst>
          </p:nvPr>
        </p:nvGraphicFramePr>
        <p:xfrm>
          <a:off x="8415960" y="3743690"/>
          <a:ext cx="6437863" cy="5465623"/>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22" name="Chart 21">
            <a:extLst>
              <a:ext uri="{FF2B5EF4-FFF2-40B4-BE49-F238E27FC236}">
                <a16:creationId xmlns:a16="http://schemas.microsoft.com/office/drawing/2014/main" id="{A3457365-1CF7-4B09-BCA4-64D07BE59DF9}"/>
              </a:ext>
            </a:extLst>
          </p:cNvPr>
          <p:cNvGraphicFramePr>
            <a:graphicFrameLocks/>
          </p:cNvGraphicFramePr>
          <p:nvPr>
            <p:extLst>
              <p:ext uri="{D42A27DB-BD31-4B8C-83A1-F6EECF244321}">
                <p14:modId xmlns:p14="http://schemas.microsoft.com/office/powerpoint/2010/main" val="3639114022"/>
              </p:ext>
            </p:extLst>
          </p:nvPr>
        </p:nvGraphicFramePr>
        <p:xfrm>
          <a:off x="1180199" y="3743690"/>
          <a:ext cx="6437863" cy="5465623"/>
        </p:xfrm>
        <a:graphic>
          <a:graphicData uri="http://schemas.openxmlformats.org/drawingml/2006/chart">
            <c:chart xmlns:c="http://schemas.openxmlformats.org/drawingml/2006/chart" xmlns:r="http://schemas.openxmlformats.org/officeDocument/2006/relationships" r:id="rId10"/>
          </a:graphicData>
        </a:graphic>
      </p:graphicFrame>
    </p:spTree>
    <p:extLst>
      <p:ext uri="{BB962C8B-B14F-4D97-AF65-F5344CB8AC3E}">
        <p14:creationId xmlns:p14="http://schemas.microsoft.com/office/powerpoint/2010/main" val="160423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1259" y="1031198"/>
            <a:ext cx="12078249" cy="1447395"/>
          </a:xfrm>
        </p:spPr>
        <p:txBody>
          <a:bodyPr>
            <a:normAutofit/>
          </a:bodyPr>
          <a:lstStyle/>
          <a:p>
            <a:r>
              <a:rPr lang="en-NZ" dirty="0"/>
              <a:t>Balance sheet</a:t>
            </a:r>
          </a:p>
        </p:txBody>
      </p:sp>
      <p:sp>
        <p:nvSpPr>
          <p:cNvPr id="5" name="Footer Placeholder 4"/>
          <p:cNvSpPr>
            <a:spLocks noGrp="1"/>
          </p:cNvSpPr>
          <p:nvPr>
            <p:ph type="ftr" sz="quarter" idx="13"/>
          </p:nvPr>
        </p:nvSpPr>
        <p:spPr/>
        <p:txBody>
          <a:bodyPr/>
          <a:lstStyle/>
          <a:p>
            <a:r>
              <a:rPr lang="en-NZ" dirty="0"/>
              <a:t>© Sport New Zealand</a:t>
            </a:r>
          </a:p>
        </p:txBody>
      </p:sp>
      <p:sp>
        <p:nvSpPr>
          <p:cNvPr id="6" name="Slide Number Placeholder 5"/>
          <p:cNvSpPr>
            <a:spLocks noGrp="1"/>
          </p:cNvSpPr>
          <p:nvPr>
            <p:ph type="sldNum" sz="quarter" idx="14"/>
          </p:nvPr>
        </p:nvSpPr>
        <p:spPr/>
        <p:txBody>
          <a:bodyPr/>
          <a:lstStyle/>
          <a:p>
            <a:r>
              <a:rPr lang="en-NZ" dirty="0"/>
              <a:t>Pg.</a:t>
            </a:r>
            <a:fld id="{3E8BF8C5-3747-45D3-BFC1-A5F56B0834F4}" type="slidenum">
              <a:rPr lang="en-NZ" smtClean="0"/>
              <a:pPr/>
              <a:t>3</a:t>
            </a:fld>
            <a:endParaRPr lang="en-NZ" dirty="0"/>
          </a:p>
        </p:txBody>
      </p:sp>
      <p:sp>
        <p:nvSpPr>
          <p:cNvPr id="12" name="Text Placeholder 2">
            <a:extLst>
              <a:ext uri="{FF2B5EF4-FFF2-40B4-BE49-F238E27FC236}">
                <a16:creationId xmlns:a16="http://schemas.microsoft.com/office/drawing/2014/main" id="{F26EA4E0-BC02-44EE-92E8-21EEB3CB687E}"/>
              </a:ext>
            </a:extLst>
          </p:cNvPr>
          <p:cNvSpPr txBox="1">
            <a:spLocks/>
          </p:cNvSpPr>
          <p:nvPr/>
        </p:nvSpPr>
        <p:spPr>
          <a:xfrm>
            <a:off x="1180199" y="2489329"/>
            <a:ext cx="6437864" cy="757688"/>
          </a:xfrm>
          <a:prstGeom prst="rect">
            <a:avLst/>
          </a:prstGeom>
          <a:solidFill>
            <a:srgbClr val="E5E5E5"/>
          </a:solidFill>
        </p:spPr>
        <p:txBody>
          <a:bodyPr vert="horz" lIns="91440" tIns="45720" rIns="91440" bIns="45720" rtlCol="0">
            <a:normAutofit/>
          </a:bodyPr>
          <a:lstStyle>
            <a:defPPr>
              <a:defRPr lang="en-US"/>
            </a:defPPr>
            <a:lvl1pPr indent="0" defTabSz="1827886">
              <a:lnSpc>
                <a:spcPts val="4500"/>
              </a:lnSpc>
              <a:spcBef>
                <a:spcPts val="0"/>
              </a:spcBef>
              <a:spcAft>
                <a:spcPts val="1400"/>
              </a:spcAft>
              <a:buFont typeface="Arial" panose="020B0604020202020204" pitchFamily="34" charset="0"/>
              <a:buNone/>
              <a:defRPr sz="3500" spc="-30" baseline="0">
                <a:solidFill>
                  <a:schemeClr val="accent2"/>
                </a:solidFill>
              </a:defRPr>
            </a:lvl1pPr>
            <a:lvl2pPr marL="0" indent="0" defTabSz="1827886">
              <a:lnSpc>
                <a:spcPts val="3600"/>
              </a:lnSpc>
              <a:spcBef>
                <a:spcPts val="0"/>
              </a:spcBef>
              <a:buFont typeface="Arial" panose="020B0604020202020204" pitchFamily="34" charset="0"/>
              <a:buNone/>
              <a:defRPr sz="3000">
                <a:solidFill>
                  <a:schemeClr val="accent2"/>
                </a:solidFill>
              </a:defRPr>
            </a:lvl2pPr>
            <a:lvl3pPr marL="0" indent="0" defTabSz="1827886">
              <a:lnSpc>
                <a:spcPct val="90000"/>
              </a:lnSpc>
              <a:spcBef>
                <a:spcPts val="0"/>
              </a:spcBef>
              <a:buFont typeface="Arial" panose="020B0604020202020204" pitchFamily="34" charset="0"/>
              <a:buNone/>
              <a:defRPr sz="2000">
                <a:solidFill>
                  <a:schemeClr val="accent2"/>
                </a:solidFill>
              </a:defRPr>
            </a:lvl3pPr>
            <a:lvl4pPr marL="0" indent="0" defTabSz="1827886">
              <a:lnSpc>
                <a:spcPct val="90000"/>
              </a:lnSpc>
              <a:spcBef>
                <a:spcPts val="0"/>
              </a:spcBef>
              <a:buFont typeface="Arial" panose="020B0604020202020204" pitchFamily="34" charset="0"/>
              <a:buNone/>
              <a:defRPr sz="2000">
                <a:solidFill>
                  <a:schemeClr val="accent2"/>
                </a:solidFill>
              </a:defRPr>
            </a:lvl4pPr>
            <a:lvl5pPr marL="0" indent="0" defTabSz="1827886">
              <a:lnSpc>
                <a:spcPct val="90000"/>
              </a:lnSpc>
              <a:spcBef>
                <a:spcPts val="0"/>
              </a:spcBef>
              <a:buFont typeface="Arial" panose="020B0604020202020204" pitchFamily="34" charset="0"/>
              <a:buNone/>
              <a:defRPr sz="2000">
                <a:solidFill>
                  <a:schemeClr val="accent2"/>
                </a:solidFill>
              </a:defRPr>
            </a:lvl5pPr>
            <a:lvl6pPr marL="5026685" indent="-456971" defTabSz="1827886">
              <a:lnSpc>
                <a:spcPct val="90000"/>
              </a:lnSpc>
              <a:spcBef>
                <a:spcPts val="999"/>
              </a:spcBef>
              <a:buFont typeface="Arial" panose="020B0604020202020204" pitchFamily="34" charset="0"/>
              <a:buChar char="•"/>
              <a:defRPr sz="3598"/>
            </a:lvl6pPr>
            <a:lvl7pPr marL="5940628" indent="-456971" defTabSz="1827886">
              <a:lnSpc>
                <a:spcPct val="90000"/>
              </a:lnSpc>
              <a:spcBef>
                <a:spcPts val="999"/>
              </a:spcBef>
              <a:buFont typeface="Arial" panose="020B0604020202020204" pitchFamily="34" charset="0"/>
              <a:buChar char="•"/>
              <a:defRPr sz="3598"/>
            </a:lvl7pPr>
            <a:lvl8pPr marL="6854571" indent="-456971" defTabSz="1827886">
              <a:lnSpc>
                <a:spcPct val="90000"/>
              </a:lnSpc>
              <a:spcBef>
                <a:spcPts val="999"/>
              </a:spcBef>
              <a:buFont typeface="Arial" panose="020B0604020202020204" pitchFamily="34" charset="0"/>
              <a:buChar char="•"/>
              <a:defRPr sz="3598"/>
            </a:lvl8pPr>
            <a:lvl9pPr marL="7768514" indent="-456971" defTabSz="1827886">
              <a:lnSpc>
                <a:spcPct val="90000"/>
              </a:lnSpc>
              <a:spcBef>
                <a:spcPts val="999"/>
              </a:spcBef>
              <a:buFont typeface="Arial" panose="020B0604020202020204" pitchFamily="34" charset="0"/>
              <a:buChar char="•"/>
              <a:defRPr sz="3598"/>
            </a:lvl9pPr>
          </a:lstStyle>
          <a:p>
            <a:pPr algn="ctr"/>
            <a:r>
              <a:rPr lang="en-US" dirty="0"/>
              <a:t>Capital Expenditure</a:t>
            </a:r>
            <a:endParaRPr lang="en-NZ" dirty="0"/>
          </a:p>
        </p:txBody>
      </p:sp>
      <p:sp>
        <p:nvSpPr>
          <p:cNvPr id="18" name="Text Placeholder 2">
            <a:extLst>
              <a:ext uri="{FF2B5EF4-FFF2-40B4-BE49-F238E27FC236}">
                <a16:creationId xmlns:a16="http://schemas.microsoft.com/office/drawing/2014/main" id="{5F368335-58DE-4343-B11A-F6000BC68B8A}"/>
              </a:ext>
            </a:extLst>
          </p:cNvPr>
          <p:cNvSpPr txBox="1">
            <a:spLocks/>
          </p:cNvSpPr>
          <p:nvPr/>
        </p:nvSpPr>
        <p:spPr>
          <a:xfrm>
            <a:off x="8415960" y="2512279"/>
            <a:ext cx="6830260" cy="757689"/>
          </a:xfrm>
          <a:prstGeom prst="rect">
            <a:avLst/>
          </a:prstGeom>
          <a:solidFill>
            <a:srgbClr val="E5E5E5"/>
          </a:solidFill>
        </p:spPr>
        <p:txBody>
          <a:bodyPr vert="horz" lIns="91440" tIns="45720" rIns="91440" bIns="45720" rtlCol="0">
            <a:normAutofit/>
          </a:bodyPr>
          <a:lstStyle>
            <a:defPPr>
              <a:defRPr lang="en-US"/>
            </a:defPPr>
            <a:lvl1pPr indent="0" defTabSz="1827886">
              <a:lnSpc>
                <a:spcPts val="4500"/>
              </a:lnSpc>
              <a:spcBef>
                <a:spcPts val="0"/>
              </a:spcBef>
              <a:spcAft>
                <a:spcPts val="1400"/>
              </a:spcAft>
              <a:buFont typeface="Arial" panose="020B0604020202020204" pitchFamily="34" charset="0"/>
              <a:buNone/>
              <a:defRPr sz="3500" spc="-30" baseline="0">
                <a:solidFill>
                  <a:schemeClr val="accent2"/>
                </a:solidFill>
              </a:defRPr>
            </a:lvl1pPr>
            <a:lvl2pPr marL="0" indent="0" defTabSz="1827886">
              <a:lnSpc>
                <a:spcPts val="3600"/>
              </a:lnSpc>
              <a:spcBef>
                <a:spcPts val="0"/>
              </a:spcBef>
              <a:buFont typeface="Arial" panose="020B0604020202020204" pitchFamily="34" charset="0"/>
              <a:buNone/>
              <a:defRPr sz="3000">
                <a:solidFill>
                  <a:schemeClr val="accent2"/>
                </a:solidFill>
              </a:defRPr>
            </a:lvl2pPr>
            <a:lvl3pPr marL="0" indent="0" defTabSz="1827886">
              <a:lnSpc>
                <a:spcPct val="90000"/>
              </a:lnSpc>
              <a:spcBef>
                <a:spcPts val="0"/>
              </a:spcBef>
              <a:buFont typeface="Arial" panose="020B0604020202020204" pitchFamily="34" charset="0"/>
              <a:buNone/>
              <a:defRPr sz="2000">
                <a:solidFill>
                  <a:schemeClr val="accent2"/>
                </a:solidFill>
              </a:defRPr>
            </a:lvl3pPr>
            <a:lvl4pPr marL="0" indent="0" defTabSz="1827886">
              <a:lnSpc>
                <a:spcPct val="90000"/>
              </a:lnSpc>
              <a:spcBef>
                <a:spcPts val="0"/>
              </a:spcBef>
              <a:buFont typeface="Arial" panose="020B0604020202020204" pitchFamily="34" charset="0"/>
              <a:buNone/>
              <a:defRPr sz="2000">
                <a:solidFill>
                  <a:schemeClr val="accent2"/>
                </a:solidFill>
              </a:defRPr>
            </a:lvl4pPr>
            <a:lvl5pPr marL="0" indent="0" defTabSz="1827886">
              <a:lnSpc>
                <a:spcPct val="90000"/>
              </a:lnSpc>
              <a:spcBef>
                <a:spcPts val="0"/>
              </a:spcBef>
              <a:buFont typeface="Arial" panose="020B0604020202020204" pitchFamily="34" charset="0"/>
              <a:buNone/>
              <a:defRPr sz="2000">
                <a:solidFill>
                  <a:schemeClr val="accent2"/>
                </a:solidFill>
              </a:defRPr>
            </a:lvl5pPr>
            <a:lvl6pPr marL="5026685" indent="-456971" defTabSz="1827886">
              <a:lnSpc>
                <a:spcPct val="90000"/>
              </a:lnSpc>
              <a:spcBef>
                <a:spcPts val="999"/>
              </a:spcBef>
              <a:buFont typeface="Arial" panose="020B0604020202020204" pitchFamily="34" charset="0"/>
              <a:buChar char="•"/>
              <a:defRPr sz="3598"/>
            </a:lvl6pPr>
            <a:lvl7pPr marL="5940628" indent="-456971" defTabSz="1827886">
              <a:lnSpc>
                <a:spcPct val="90000"/>
              </a:lnSpc>
              <a:spcBef>
                <a:spcPts val="999"/>
              </a:spcBef>
              <a:buFont typeface="Arial" panose="020B0604020202020204" pitchFamily="34" charset="0"/>
              <a:buChar char="•"/>
              <a:defRPr sz="3598"/>
            </a:lvl7pPr>
            <a:lvl8pPr marL="6854571" indent="-456971" defTabSz="1827886">
              <a:lnSpc>
                <a:spcPct val="90000"/>
              </a:lnSpc>
              <a:spcBef>
                <a:spcPts val="999"/>
              </a:spcBef>
              <a:buFont typeface="Arial" panose="020B0604020202020204" pitchFamily="34" charset="0"/>
              <a:buChar char="•"/>
              <a:defRPr sz="3598"/>
            </a:lvl8pPr>
            <a:lvl9pPr marL="7768514" indent="-456971" defTabSz="1827886">
              <a:lnSpc>
                <a:spcPct val="90000"/>
              </a:lnSpc>
              <a:spcBef>
                <a:spcPts val="999"/>
              </a:spcBef>
              <a:buFont typeface="Arial" panose="020B0604020202020204" pitchFamily="34" charset="0"/>
              <a:buChar char="•"/>
              <a:defRPr sz="3598"/>
            </a:lvl9pPr>
          </a:lstStyle>
          <a:p>
            <a:pPr algn="ctr"/>
            <a:r>
              <a:rPr lang="en-US" dirty="0"/>
              <a:t>HP Infrastructure</a:t>
            </a:r>
            <a:endParaRPr lang="en-NZ" dirty="0"/>
          </a:p>
        </p:txBody>
      </p:sp>
      <p:sp>
        <p:nvSpPr>
          <p:cNvPr id="24" name="Text Placeholder 2">
            <a:extLst>
              <a:ext uri="{FF2B5EF4-FFF2-40B4-BE49-F238E27FC236}">
                <a16:creationId xmlns:a16="http://schemas.microsoft.com/office/drawing/2014/main" id="{50084D04-2904-4E6D-8F66-FB6051556D4C}"/>
              </a:ext>
            </a:extLst>
          </p:cNvPr>
          <p:cNvSpPr txBox="1">
            <a:spLocks/>
          </p:cNvSpPr>
          <p:nvPr/>
        </p:nvSpPr>
        <p:spPr>
          <a:xfrm>
            <a:off x="16449618" y="2478593"/>
            <a:ext cx="6609885" cy="768424"/>
          </a:xfrm>
          <a:prstGeom prst="rect">
            <a:avLst/>
          </a:prstGeom>
          <a:solidFill>
            <a:srgbClr val="E5E5E5"/>
          </a:solidFill>
        </p:spPr>
        <p:txBody>
          <a:bodyPr vert="horz" lIns="91440" tIns="45720" rIns="91440" bIns="45720" rtlCol="0">
            <a:normAutofit/>
          </a:bodyPr>
          <a:lstStyle>
            <a:defPPr>
              <a:defRPr lang="en-US"/>
            </a:defPPr>
            <a:lvl1pPr indent="0" defTabSz="1827886">
              <a:lnSpc>
                <a:spcPts val="4500"/>
              </a:lnSpc>
              <a:spcBef>
                <a:spcPts val="0"/>
              </a:spcBef>
              <a:spcAft>
                <a:spcPts val="1400"/>
              </a:spcAft>
              <a:buFont typeface="Arial" panose="020B0604020202020204" pitchFamily="34" charset="0"/>
              <a:buNone/>
              <a:defRPr sz="3500" spc="-30" baseline="0">
                <a:solidFill>
                  <a:schemeClr val="accent2"/>
                </a:solidFill>
              </a:defRPr>
            </a:lvl1pPr>
            <a:lvl2pPr marL="0" indent="0" defTabSz="1827886">
              <a:lnSpc>
                <a:spcPts val="3600"/>
              </a:lnSpc>
              <a:spcBef>
                <a:spcPts val="0"/>
              </a:spcBef>
              <a:buFont typeface="Arial" panose="020B0604020202020204" pitchFamily="34" charset="0"/>
              <a:buNone/>
              <a:defRPr sz="3000">
                <a:solidFill>
                  <a:schemeClr val="accent2"/>
                </a:solidFill>
              </a:defRPr>
            </a:lvl2pPr>
            <a:lvl3pPr marL="0" indent="0" defTabSz="1827886">
              <a:lnSpc>
                <a:spcPct val="90000"/>
              </a:lnSpc>
              <a:spcBef>
                <a:spcPts val="0"/>
              </a:spcBef>
              <a:buFont typeface="Arial" panose="020B0604020202020204" pitchFamily="34" charset="0"/>
              <a:buNone/>
              <a:defRPr sz="2000">
                <a:solidFill>
                  <a:schemeClr val="accent2"/>
                </a:solidFill>
              </a:defRPr>
            </a:lvl3pPr>
            <a:lvl4pPr marL="0" indent="0" defTabSz="1827886">
              <a:lnSpc>
                <a:spcPct val="90000"/>
              </a:lnSpc>
              <a:spcBef>
                <a:spcPts val="0"/>
              </a:spcBef>
              <a:buFont typeface="Arial" panose="020B0604020202020204" pitchFamily="34" charset="0"/>
              <a:buNone/>
              <a:defRPr sz="2000">
                <a:solidFill>
                  <a:schemeClr val="accent2"/>
                </a:solidFill>
              </a:defRPr>
            </a:lvl4pPr>
            <a:lvl5pPr marL="0" indent="0" defTabSz="1827886">
              <a:lnSpc>
                <a:spcPct val="90000"/>
              </a:lnSpc>
              <a:spcBef>
                <a:spcPts val="0"/>
              </a:spcBef>
              <a:buFont typeface="Arial" panose="020B0604020202020204" pitchFamily="34" charset="0"/>
              <a:buNone/>
              <a:defRPr sz="2000">
                <a:solidFill>
                  <a:schemeClr val="accent2"/>
                </a:solidFill>
              </a:defRPr>
            </a:lvl5pPr>
            <a:lvl6pPr marL="5026685" indent="-456971" defTabSz="1827886">
              <a:lnSpc>
                <a:spcPct val="90000"/>
              </a:lnSpc>
              <a:spcBef>
                <a:spcPts val="999"/>
              </a:spcBef>
              <a:buFont typeface="Arial" panose="020B0604020202020204" pitchFamily="34" charset="0"/>
              <a:buChar char="•"/>
              <a:defRPr sz="3598"/>
            </a:lvl6pPr>
            <a:lvl7pPr marL="5940628" indent="-456971" defTabSz="1827886">
              <a:lnSpc>
                <a:spcPct val="90000"/>
              </a:lnSpc>
              <a:spcBef>
                <a:spcPts val="999"/>
              </a:spcBef>
              <a:buFont typeface="Arial" panose="020B0604020202020204" pitchFamily="34" charset="0"/>
              <a:buChar char="•"/>
              <a:defRPr sz="3598"/>
            </a:lvl7pPr>
            <a:lvl8pPr marL="6854571" indent="-456971" defTabSz="1827886">
              <a:lnSpc>
                <a:spcPct val="90000"/>
              </a:lnSpc>
              <a:spcBef>
                <a:spcPts val="999"/>
              </a:spcBef>
              <a:buFont typeface="Arial" panose="020B0604020202020204" pitchFamily="34" charset="0"/>
              <a:buChar char="•"/>
              <a:defRPr sz="3598"/>
            </a:lvl8pPr>
            <a:lvl9pPr marL="7768514" indent="-456971" defTabSz="1827886">
              <a:lnSpc>
                <a:spcPct val="90000"/>
              </a:lnSpc>
              <a:spcBef>
                <a:spcPts val="999"/>
              </a:spcBef>
              <a:buFont typeface="Arial" panose="020B0604020202020204" pitchFamily="34" charset="0"/>
              <a:buChar char="•"/>
              <a:defRPr sz="3598"/>
            </a:lvl9pPr>
          </a:lstStyle>
          <a:p>
            <a:pPr algn="ctr"/>
            <a:r>
              <a:rPr lang="en-NZ" dirty="0"/>
              <a:t>Cash Forecasting</a:t>
            </a:r>
          </a:p>
        </p:txBody>
      </p:sp>
      <p:graphicFrame>
        <p:nvGraphicFramePr>
          <p:cNvPr id="27" name="Table 26">
            <a:extLst>
              <a:ext uri="{FF2B5EF4-FFF2-40B4-BE49-F238E27FC236}">
                <a16:creationId xmlns:a16="http://schemas.microsoft.com/office/drawing/2014/main" id="{D1E6E88E-7CD7-43BB-A373-F679E5633166}"/>
              </a:ext>
            </a:extLst>
          </p:cNvPr>
          <p:cNvGraphicFramePr>
            <a:graphicFrameLocks noGrp="1"/>
          </p:cNvGraphicFramePr>
          <p:nvPr>
            <p:extLst>
              <p:ext uri="{D42A27DB-BD31-4B8C-83A1-F6EECF244321}">
                <p14:modId xmlns:p14="http://schemas.microsoft.com/office/powerpoint/2010/main" val="2799104480"/>
              </p:ext>
            </p:extLst>
          </p:nvPr>
        </p:nvGraphicFramePr>
        <p:xfrm>
          <a:off x="1058882" y="10610850"/>
          <a:ext cx="6559180" cy="1919071"/>
        </p:xfrm>
        <a:graphic>
          <a:graphicData uri="http://schemas.openxmlformats.org/drawingml/2006/table">
            <a:tbl>
              <a:tblPr firstRow="1" bandRow="1">
                <a:tableStyleId>{5C22544A-7EE6-4342-B048-85BDC9FD1C3A}</a:tableStyleId>
              </a:tblPr>
              <a:tblGrid>
                <a:gridCol w="1556840">
                  <a:extLst>
                    <a:ext uri="{9D8B030D-6E8A-4147-A177-3AD203B41FA5}">
                      <a16:colId xmlns:a16="http://schemas.microsoft.com/office/drawing/2014/main" val="3752619193"/>
                    </a:ext>
                  </a:extLst>
                </a:gridCol>
                <a:gridCol w="5002340">
                  <a:extLst>
                    <a:ext uri="{9D8B030D-6E8A-4147-A177-3AD203B41FA5}">
                      <a16:colId xmlns:a16="http://schemas.microsoft.com/office/drawing/2014/main" val="1190147394"/>
                    </a:ext>
                  </a:extLst>
                </a:gridCol>
              </a:tblGrid>
              <a:tr h="731359">
                <a:tc>
                  <a:txBody>
                    <a:bodyPr/>
                    <a:lstStyle/>
                    <a:p>
                      <a:r>
                        <a:rPr lang="en-NZ" sz="1800" dirty="0"/>
                        <a:t>Status</a:t>
                      </a:r>
                    </a:p>
                  </a:txBody>
                  <a:tcPr/>
                </a:tc>
                <a:tc>
                  <a:txBody>
                    <a:bodyPr/>
                    <a:lstStyle/>
                    <a:p>
                      <a:r>
                        <a:rPr lang="en-NZ" sz="1800" dirty="0"/>
                        <a:t>Commentary</a:t>
                      </a:r>
                    </a:p>
                  </a:txBody>
                  <a:tcPr/>
                </a:tc>
                <a:extLst>
                  <a:ext uri="{0D108BD9-81ED-4DB2-BD59-A6C34878D82A}">
                    <a16:rowId xmlns:a16="http://schemas.microsoft.com/office/drawing/2014/main" val="478902586"/>
                  </a:ext>
                </a:extLst>
              </a:tr>
              <a:tr h="1187712">
                <a:tc>
                  <a:txBody>
                    <a:bodyPr/>
                    <a:lstStyle/>
                    <a:p>
                      <a:endParaRPr lang="en-NZ" sz="1800" dirty="0"/>
                    </a:p>
                  </a:txBody>
                  <a:tcPr/>
                </a:tc>
                <a:tc>
                  <a:txBody>
                    <a:bodyPr/>
                    <a:lstStyle/>
                    <a:p>
                      <a:r>
                        <a:rPr lang="en-US" sz="1800" dirty="0"/>
                        <a:t>Computer software - Community Sport Systems are on track for development to begin inline with forecast expectations. </a:t>
                      </a:r>
                      <a:endParaRPr lang="en-NZ" sz="1800" dirty="0"/>
                    </a:p>
                  </a:txBody>
                  <a:tcPr anchor="ctr"/>
                </a:tc>
                <a:extLst>
                  <a:ext uri="{0D108BD9-81ED-4DB2-BD59-A6C34878D82A}">
                    <a16:rowId xmlns:a16="http://schemas.microsoft.com/office/drawing/2014/main" val="406464226"/>
                  </a:ext>
                </a:extLst>
              </a:tr>
            </a:tbl>
          </a:graphicData>
        </a:graphic>
      </p:graphicFrame>
      <p:pic>
        <p:nvPicPr>
          <p:cNvPr id="14" name="Graphic 13" descr="Thumbs Up Sign">
            <a:extLst>
              <a:ext uri="{FF2B5EF4-FFF2-40B4-BE49-F238E27FC236}">
                <a16:creationId xmlns:a16="http://schemas.microsoft.com/office/drawing/2014/main" id="{A2380BA5-0097-46DF-8A86-691F02697C1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11795" y="11489023"/>
            <a:ext cx="914400" cy="914400"/>
          </a:xfrm>
          <a:prstGeom prst="rect">
            <a:avLst/>
          </a:prstGeom>
        </p:spPr>
      </p:pic>
      <p:graphicFrame>
        <p:nvGraphicFramePr>
          <p:cNvPr id="17" name="Chart 16">
            <a:extLst>
              <a:ext uri="{FF2B5EF4-FFF2-40B4-BE49-F238E27FC236}">
                <a16:creationId xmlns:a16="http://schemas.microsoft.com/office/drawing/2014/main" id="{34508C5D-763A-43E1-844B-9B6DF8A05EBC}"/>
              </a:ext>
            </a:extLst>
          </p:cNvPr>
          <p:cNvGraphicFramePr>
            <a:graphicFrameLocks/>
          </p:cNvGraphicFramePr>
          <p:nvPr>
            <p:extLst>
              <p:ext uri="{D42A27DB-BD31-4B8C-83A1-F6EECF244321}">
                <p14:modId xmlns:p14="http://schemas.microsoft.com/office/powerpoint/2010/main" val="3383163261"/>
              </p:ext>
            </p:extLst>
          </p:nvPr>
        </p:nvGraphicFramePr>
        <p:xfrm>
          <a:off x="8276897" y="3814302"/>
          <a:ext cx="6969323" cy="5816498"/>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5" name="Table 24">
            <a:extLst>
              <a:ext uri="{FF2B5EF4-FFF2-40B4-BE49-F238E27FC236}">
                <a16:creationId xmlns:a16="http://schemas.microsoft.com/office/drawing/2014/main" id="{53866925-6BC2-4EEA-936D-7B3AC573825E}"/>
              </a:ext>
            </a:extLst>
          </p:cNvPr>
          <p:cNvGraphicFramePr>
            <a:graphicFrameLocks noGrp="1"/>
          </p:cNvGraphicFramePr>
          <p:nvPr>
            <p:extLst>
              <p:ext uri="{D42A27DB-BD31-4B8C-83A1-F6EECF244321}">
                <p14:modId xmlns:p14="http://schemas.microsoft.com/office/powerpoint/2010/main" val="1944868306"/>
              </p:ext>
            </p:extLst>
          </p:nvPr>
        </p:nvGraphicFramePr>
        <p:xfrm>
          <a:off x="8668873" y="10610850"/>
          <a:ext cx="6559180" cy="1919071"/>
        </p:xfrm>
        <a:graphic>
          <a:graphicData uri="http://schemas.openxmlformats.org/drawingml/2006/table">
            <a:tbl>
              <a:tblPr firstRow="1" bandRow="1">
                <a:tableStyleId>{5C22544A-7EE6-4342-B048-85BDC9FD1C3A}</a:tableStyleId>
              </a:tblPr>
              <a:tblGrid>
                <a:gridCol w="1556840">
                  <a:extLst>
                    <a:ext uri="{9D8B030D-6E8A-4147-A177-3AD203B41FA5}">
                      <a16:colId xmlns:a16="http://schemas.microsoft.com/office/drawing/2014/main" val="3752619193"/>
                    </a:ext>
                  </a:extLst>
                </a:gridCol>
                <a:gridCol w="5002340">
                  <a:extLst>
                    <a:ext uri="{9D8B030D-6E8A-4147-A177-3AD203B41FA5}">
                      <a16:colId xmlns:a16="http://schemas.microsoft.com/office/drawing/2014/main" val="1190147394"/>
                    </a:ext>
                  </a:extLst>
                </a:gridCol>
              </a:tblGrid>
              <a:tr h="731359">
                <a:tc>
                  <a:txBody>
                    <a:bodyPr/>
                    <a:lstStyle/>
                    <a:p>
                      <a:r>
                        <a:rPr lang="en-NZ" sz="1800" dirty="0"/>
                        <a:t>Status</a:t>
                      </a:r>
                    </a:p>
                  </a:txBody>
                  <a:tcPr/>
                </a:tc>
                <a:tc>
                  <a:txBody>
                    <a:bodyPr/>
                    <a:lstStyle/>
                    <a:p>
                      <a:r>
                        <a:rPr lang="en-NZ" sz="1800" dirty="0"/>
                        <a:t>Commentary</a:t>
                      </a:r>
                    </a:p>
                  </a:txBody>
                  <a:tcPr/>
                </a:tc>
                <a:extLst>
                  <a:ext uri="{0D108BD9-81ED-4DB2-BD59-A6C34878D82A}">
                    <a16:rowId xmlns:a16="http://schemas.microsoft.com/office/drawing/2014/main" val="478902586"/>
                  </a:ext>
                </a:extLst>
              </a:tr>
              <a:tr h="1187712">
                <a:tc>
                  <a:txBody>
                    <a:bodyPr/>
                    <a:lstStyle/>
                    <a:p>
                      <a:endParaRPr lang="en-NZ" sz="1800" dirty="0"/>
                    </a:p>
                  </a:txBody>
                  <a:tcPr/>
                </a:tc>
                <a:tc>
                  <a:txBody>
                    <a:bodyPr/>
                    <a:lstStyle/>
                    <a:p>
                      <a:r>
                        <a:rPr lang="en-US" sz="1800" dirty="0"/>
                        <a:t>Current year projects on track with the exception of </a:t>
                      </a:r>
                      <a:r>
                        <a:rPr lang="en-US" sz="1800" dirty="0" err="1"/>
                        <a:t>Avantidrome</a:t>
                      </a:r>
                      <a:r>
                        <a:rPr lang="en-US" sz="1800" dirty="0"/>
                        <a:t> and HP Sailing Centre.</a:t>
                      </a:r>
                      <a:endParaRPr lang="en-NZ" sz="1800" dirty="0"/>
                    </a:p>
                  </a:txBody>
                  <a:tcPr anchor="ctr"/>
                </a:tc>
                <a:extLst>
                  <a:ext uri="{0D108BD9-81ED-4DB2-BD59-A6C34878D82A}">
                    <a16:rowId xmlns:a16="http://schemas.microsoft.com/office/drawing/2014/main" val="406464226"/>
                  </a:ext>
                </a:extLst>
              </a:tr>
            </a:tbl>
          </a:graphicData>
        </a:graphic>
      </p:graphicFrame>
      <p:pic>
        <p:nvPicPr>
          <p:cNvPr id="26" name="Graphic 25" descr="Thumbs Up Sign">
            <a:extLst>
              <a:ext uri="{FF2B5EF4-FFF2-40B4-BE49-F238E27FC236}">
                <a16:creationId xmlns:a16="http://schemas.microsoft.com/office/drawing/2014/main" id="{F5A0A7C4-271A-4E4B-8B53-B0D480A7F7D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668873" y="11489023"/>
            <a:ext cx="914400" cy="914400"/>
          </a:xfrm>
          <a:prstGeom prst="rect">
            <a:avLst/>
          </a:prstGeom>
        </p:spPr>
      </p:pic>
      <p:graphicFrame>
        <p:nvGraphicFramePr>
          <p:cNvPr id="28" name="Table 27">
            <a:extLst>
              <a:ext uri="{FF2B5EF4-FFF2-40B4-BE49-F238E27FC236}">
                <a16:creationId xmlns:a16="http://schemas.microsoft.com/office/drawing/2014/main" id="{87A1A2AB-0639-4040-9899-5FC07F49D2AB}"/>
              </a:ext>
            </a:extLst>
          </p:cNvPr>
          <p:cNvGraphicFramePr>
            <a:graphicFrameLocks noGrp="1"/>
          </p:cNvGraphicFramePr>
          <p:nvPr>
            <p:extLst>
              <p:ext uri="{D42A27DB-BD31-4B8C-83A1-F6EECF244321}">
                <p14:modId xmlns:p14="http://schemas.microsoft.com/office/powerpoint/2010/main" val="653750386"/>
              </p:ext>
            </p:extLst>
          </p:nvPr>
        </p:nvGraphicFramePr>
        <p:xfrm>
          <a:off x="16500323" y="10554261"/>
          <a:ext cx="6559180" cy="1919071"/>
        </p:xfrm>
        <a:graphic>
          <a:graphicData uri="http://schemas.openxmlformats.org/drawingml/2006/table">
            <a:tbl>
              <a:tblPr firstRow="1" bandRow="1">
                <a:tableStyleId>{5C22544A-7EE6-4342-B048-85BDC9FD1C3A}</a:tableStyleId>
              </a:tblPr>
              <a:tblGrid>
                <a:gridCol w="1556840">
                  <a:extLst>
                    <a:ext uri="{9D8B030D-6E8A-4147-A177-3AD203B41FA5}">
                      <a16:colId xmlns:a16="http://schemas.microsoft.com/office/drawing/2014/main" val="3752619193"/>
                    </a:ext>
                  </a:extLst>
                </a:gridCol>
                <a:gridCol w="5002340">
                  <a:extLst>
                    <a:ext uri="{9D8B030D-6E8A-4147-A177-3AD203B41FA5}">
                      <a16:colId xmlns:a16="http://schemas.microsoft.com/office/drawing/2014/main" val="1190147394"/>
                    </a:ext>
                  </a:extLst>
                </a:gridCol>
              </a:tblGrid>
              <a:tr h="731359">
                <a:tc>
                  <a:txBody>
                    <a:bodyPr/>
                    <a:lstStyle/>
                    <a:p>
                      <a:r>
                        <a:rPr lang="en-NZ" sz="1800" dirty="0"/>
                        <a:t>Status</a:t>
                      </a:r>
                    </a:p>
                  </a:txBody>
                  <a:tcPr/>
                </a:tc>
                <a:tc>
                  <a:txBody>
                    <a:bodyPr/>
                    <a:lstStyle/>
                    <a:p>
                      <a:r>
                        <a:rPr lang="en-NZ" sz="1800" dirty="0"/>
                        <a:t>Commentary</a:t>
                      </a:r>
                    </a:p>
                  </a:txBody>
                  <a:tcPr/>
                </a:tc>
                <a:extLst>
                  <a:ext uri="{0D108BD9-81ED-4DB2-BD59-A6C34878D82A}">
                    <a16:rowId xmlns:a16="http://schemas.microsoft.com/office/drawing/2014/main" val="478902586"/>
                  </a:ext>
                </a:extLst>
              </a:tr>
              <a:tr h="1187712">
                <a:tc>
                  <a:txBody>
                    <a:bodyPr/>
                    <a:lstStyle/>
                    <a:p>
                      <a:endParaRPr lang="en-NZ" sz="1800" dirty="0"/>
                    </a:p>
                  </a:txBody>
                  <a:tcPr/>
                </a:tc>
                <a:tc>
                  <a:txBody>
                    <a:bodyPr/>
                    <a:lstStyle/>
                    <a:p>
                      <a:r>
                        <a:rPr lang="en-US" sz="1800" dirty="0"/>
                        <a:t>Forecast reflects quarterly funding peaks</a:t>
                      </a:r>
                      <a:endParaRPr lang="en-NZ" sz="1800" dirty="0"/>
                    </a:p>
                  </a:txBody>
                  <a:tcPr anchor="ctr"/>
                </a:tc>
                <a:extLst>
                  <a:ext uri="{0D108BD9-81ED-4DB2-BD59-A6C34878D82A}">
                    <a16:rowId xmlns:a16="http://schemas.microsoft.com/office/drawing/2014/main" val="406464226"/>
                  </a:ext>
                </a:extLst>
              </a:tr>
            </a:tbl>
          </a:graphicData>
        </a:graphic>
      </p:graphicFrame>
      <p:pic>
        <p:nvPicPr>
          <p:cNvPr id="29" name="Graphic 28" descr="Thumbs Up Sign">
            <a:extLst>
              <a:ext uri="{FF2B5EF4-FFF2-40B4-BE49-F238E27FC236}">
                <a16:creationId xmlns:a16="http://schemas.microsoft.com/office/drawing/2014/main" id="{6C9A2729-0DD7-4006-9BFF-6024D9E4657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753236" y="11432434"/>
            <a:ext cx="914400" cy="914400"/>
          </a:xfrm>
          <a:prstGeom prst="rect">
            <a:avLst/>
          </a:prstGeom>
        </p:spPr>
      </p:pic>
      <p:graphicFrame>
        <p:nvGraphicFramePr>
          <p:cNvPr id="20" name="Chart 19">
            <a:extLst>
              <a:ext uri="{FF2B5EF4-FFF2-40B4-BE49-F238E27FC236}">
                <a16:creationId xmlns:a16="http://schemas.microsoft.com/office/drawing/2014/main" id="{8D3A4C44-B2F3-45D6-AA30-DB2AE6DFF762}"/>
              </a:ext>
            </a:extLst>
          </p:cNvPr>
          <p:cNvGraphicFramePr>
            <a:graphicFrameLocks/>
          </p:cNvGraphicFramePr>
          <p:nvPr>
            <p:extLst>
              <p:ext uri="{D42A27DB-BD31-4B8C-83A1-F6EECF244321}">
                <p14:modId xmlns:p14="http://schemas.microsoft.com/office/powerpoint/2010/main" val="4266180933"/>
              </p:ext>
            </p:extLst>
          </p:nvPr>
        </p:nvGraphicFramePr>
        <p:xfrm>
          <a:off x="1180198" y="3814302"/>
          <a:ext cx="6437863" cy="5816498"/>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1" name="Chart 20">
            <a:extLst>
              <a:ext uri="{FF2B5EF4-FFF2-40B4-BE49-F238E27FC236}">
                <a16:creationId xmlns:a16="http://schemas.microsoft.com/office/drawing/2014/main" id="{404BCE01-BF4B-47CF-991A-B245B5E1FCFF}"/>
              </a:ext>
            </a:extLst>
          </p:cNvPr>
          <p:cNvGraphicFramePr>
            <a:graphicFrameLocks/>
          </p:cNvGraphicFramePr>
          <p:nvPr>
            <p:extLst>
              <p:ext uri="{D42A27DB-BD31-4B8C-83A1-F6EECF244321}">
                <p14:modId xmlns:p14="http://schemas.microsoft.com/office/powerpoint/2010/main" val="1905349235"/>
              </p:ext>
            </p:extLst>
          </p:nvPr>
        </p:nvGraphicFramePr>
        <p:xfrm>
          <a:off x="16449618" y="3814302"/>
          <a:ext cx="6559180" cy="5816498"/>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39436516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0146" y="998541"/>
            <a:ext cx="12078249" cy="1447395"/>
          </a:xfrm>
        </p:spPr>
        <p:txBody>
          <a:bodyPr>
            <a:normAutofit/>
          </a:bodyPr>
          <a:lstStyle/>
          <a:p>
            <a:r>
              <a:rPr lang="en-NZ" dirty="0"/>
              <a:t>Long-term financial stability</a:t>
            </a:r>
          </a:p>
        </p:txBody>
      </p:sp>
      <p:sp>
        <p:nvSpPr>
          <p:cNvPr id="5" name="Footer Placeholder 4"/>
          <p:cNvSpPr>
            <a:spLocks noGrp="1"/>
          </p:cNvSpPr>
          <p:nvPr>
            <p:ph type="ftr" sz="quarter" idx="13"/>
          </p:nvPr>
        </p:nvSpPr>
        <p:spPr/>
        <p:txBody>
          <a:bodyPr/>
          <a:lstStyle/>
          <a:p>
            <a:r>
              <a:rPr lang="en-NZ" dirty="0"/>
              <a:t>© Sport New Zealand</a:t>
            </a:r>
          </a:p>
        </p:txBody>
      </p:sp>
      <p:sp>
        <p:nvSpPr>
          <p:cNvPr id="6" name="Slide Number Placeholder 5"/>
          <p:cNvSpPr>
            <a:spLocks noGrp="1"/>
          </p:cNvSpPr>
          <p:nvPr>
            <p:ph type="sldNum" sz="quarter" idx="14"/>
          </p:nvPr>
        </p:nvSpPr>
        <p:spPr/>
        <p:txBody>
          <a:bodyPr/>
          <a:lstStyle/>
          <a:p>
            <a:r>
              <a:rPr lang="en-NZ" dirty="0"/>
              <a:t>Pg.</a:t>
            </a:r>
            <a:fld id="{3E8BF8C5-3747-45D3-BFC1-A5F56B0834F4}" type="slidenum">
              <a:rPr lang="en-NZ" smtClean="0"/>
              <a:pPr/>
              <a:t>4</a:t>
            </a:fld>
            <a:endParaRPr lang="en-NZ" dirty="0"/>
          </a:p>
        </p:txBody>
      </p:sp>
      <p:sp>
        <p:nvSpPr>
          <p:cNvPr id="12" name="Text Placeholder 2">
            <a:extLst>
              <a:ext uri="{FF2B5EF4-FFF2-40B4-BE49-F238E27FC236}">
                <a16:creationId xmlns:a16="http://schemas.microsoft.com/office/drawing/2014/main" id="{5FA84503-7D3D-45F8-AAEE-5D829D4C778E}"/>
              </a:ext>
            </a:extLst>
          </p:cNvPr>
          <p:cNvSpPr txBox="1">
            <a:spLocks/>
          </p:cNvSpPr>
          <p:nvPr/>
        </p:nvSpPr>
        <p:spPr>
          <a:xfrm>
            <a:off x="962988" y="2652404"/>
            <a:ext cx="6840255" cy="816683"/>
          </a:xfrm>
          <a:prstGeom prst="rect">
            <a:avLst/>
          </a:prstGeom>
          <a:solidFill>
            <a:srgbClr val="E5E5E5"/>
          </a:solidFill>
        </p:spPr>
        <p:txBody>
          <a:bodyPr vert="horz" lIns="91440" tIns="45720" rIns="91440" bIns="45720" rtlCol="0">
            <a:normAutofit/>
          </a:bodyPr>
          <a:lstStyle>
            <a:defPPr>
              <a:defRPr lang="en-US"/>
            </a:defPPr>
            <a:lvl1pPr indent="0" defTabSz="1827886">
              <a:lnSpc>
                <a:spcPts val="4500"/>
              </a:lnSpc>
              <a:spcBef>
                <a:spcPts val="0"/>
              </a:spcBef>
              <a:spcAft>
                <a:spcPts val="1400"/>
              </a:spcAft>
              <a:buFont typeface="Arial" panose="020B0604020202020204" pitchFamily="34" charset="0"/>
              <a:buNone/>
              <a:defRPr sz="3500" spc="-30" baseline="0">
                <a:solidFill>
                  <a:schemeClr val="accent2"/>
                </a:solidFill>
              </a:defRPr>
            </a:lvl1pPr>
            <a:lvl2pPr marL="0" indent="0" defTabSz="1827886">
              <a:lnSpc>
                <a:spcPts val="3600"/>
              </a:lnSpc>
              <a:spcBef>
                <a:spcPts val="0"/>
              </a:spcBef>
              <a:buFont typeface="Arial" panose="020B0604020202020204" pitchFamily="34" charset="0"/>
              <a:buNone/>
              <a:defRPr sz="3000">
                <a:solidFill>
                  <a:schemeClr val="accent2"/>
                </a:solidFill>
              </a:defRPr>
            </a:lvl2pPr>
            <a:lvl3pPr marL="0" indent="0" defTabSz="1827886">
              <a:lnSpc>
                <a:spcPct val="90000"/>
              </a:lnSpc>
              <a:spcBef>
                <a:spcPts val="0"/>
              </a:spcBef>
              <a:buFont typeface="Arial" panose="020B0604020202020204" pitchFamily="34" charset="0"/>
              <a:buNone/>
              <a:defRPr sz="2000">
                <a:solidFill>
                  <a:schemeClr val="accent2"/>
                </a:solidFill>
              </a:defRPr>
            </a:lvl3pPr>
            <a:lvl4pPr marL="0" indent="0" defTabSz="1827886">
              <a:lnSpc>
                <a:spcPct val="90000"/>
              </a:lnSpc>
              <a:spcBef>
                <a:spcPts val="0"/>
              </a:spcBef>
              <a:buFont typeface="Arial" panose="020B0604020202020204" pitchFamily="34" charset="0"/>
              <a:buNone/>
              <a:defRPr sz="2000">
                <a:solidFill>
                  <a:schemeClr val="accent2"/>
                </a:solidFill>
              </a:defRPr>
            </a:lvl4pPr>
            <a:lvl5pPr marL="0" indent="0" defTabSz="1827886">
              <a:lnSpc>
                <a:spcPct val="90000"/>
              </a:lnSpc>
              <a:spcBef>
                <a:spcPts val="0"/>
              </a:spcBef>
              <a:buFont typeface="Arial" panose="020B0604020202020204" pitchFamily="34" charset="0"/>
              <a:buNone/>
              <a:defRPr sz="2000">
                <a:solidFill>
                  <a:schemeClr val="accent2"/>
                </a:solidFill>
              </a:defRPr>
            </a:lvl5pPr>
            <a:lvl6pPr marL="5026685" indent="-456971" defTabSz="1827886">
              <a:lnSpc>
                <a:spcPct val="90000"/>
              </a:lnSpc>
              <a:spcBef>
                <a:spcPts val="999"/>
              </a:spcBef>
              <a:buFont typeface="Arial" panose="020B0604020202020204" pitchFamily="34" charset="0"/>
              <a:buChar char="•"/>
              <a:defRPr sz="3598"/>
            </a:lvl6pPr>
            <a:lvl7pPr marL="5940628" indent="-456971" defTabSz="1827886">
              <a:lnSpc>
                <a:spcPct val="90000"/>
              </a:lnSpc>
              <a:spcBef>
                <a:spcPts val="999"/>
              </a:spcBef>
              <a:buFont typeface="Arial" panose="020B0604020202020204" pitchFamily="34" charset="0"/>
              <a:buChar char="•"/>
              <a:defRPr sz="3598"/>
            </a:lvl7pPr>
            <a:lvl8pPr marL="6854571" indent="-456971" defTabSz="1827886">
              <a:lnSpc>
                <a:spcPct val="90000"/>
              </a:lnSpc>
              <a:spcBef>
                <a:spcPts val="999"/>
              </a:spcBef>
              <a:buFont typeface="Arial" panose="020B0604020202020204" pitchFamily="34" charset="0"/>
              <a:buChar char="•"/>
              <a:defRPr sz="3598"/>
            </a:lvl8pPr>
            <a:lvl9pPr marL="7768514" indent="-456971" defTabSz="1827886">
              <a:lnSpc>
                <a:spcPct val="90000"/>
              </a:lnSpc>
              <a:spcBef>
                <a:spcPts val="999"/>
              </a:spcBef>
              <a:buFont typeface="Arial" panose="020B0604020202020204" pitchFamily="34" charset="0"/>
              <a:buChar char="•"/>
              <a:defRPr sz="3598"/>
            </a:lvl9pPr>
          </a:lstStyle>
          <a:p>
            <a:pPr algn="ctr"/>
            <a:r>
              <a:rPr lang="en-NZ" dirty="0"/>
              <a:t>Out year deficit</a:t>
            </a:r>
          </a:p>
        </p:txBody>
      </p:sp>
      <p:sp>
        <p:nvSpPr>
          <p:cNvPr id="18" name="Text Placeholder 2">
            <a:extLst>
              <a:ext uri="{FF2B5EF4-FFF2-40B4-BE49-F238E27FC236}">
                <a16:creationId xmlns:a16="http://schemas.microsoft.com/office/drawing/2014/main" id="{E3659062-86F1-4564-AD95-67662DFAB817}"/>
              </a:ext>
            </a:extLst>
          </p:cNvPr>
          <p:cNvSpPr txBox="1">
            <a:spLocks/>
          </p:cNvSpPr>
          <p:nvPr/>
        </p:nvSpPr>
        <p:spPr>
          <a:xfrm>
            <a:off x="16442699" y="2652404"/>
            <a:ext cx="6929437" cy="828362"/>
          </a:xfrm>
          <a:prstGeom prst="rect">
            <a:avLst/>
          </a:prstGeom>
          <a:solidFill>
            <a:srgbClr val="E5E5E5"/>
          </a:solidFill>
        </p:spPr>
        <p:txBody>
          <a:bodyPr vert="horz" lIns="91440" tIns="45720" rIns="91440" bIns="45720" rtlCol="0">
            <a:normAutofit/>
          </a:bodyPr>
          <a:lstStyle>
            <a:defPPr>
              <a:defRPr lang="en-US"/>
            </a:defPPr>
            <a:lvl1pPr indent="0" defTabSz="1827886">
              <a:lnSpc>
                <a:spcPts val="4500"/>
              </a:lnSpc>
              <a:spcBef>
                <a:spcPts val="0"/>
              </a:spcBef>
              <a:spcAft>
                <a:spcPts val="1400"/>
              </a:spcAft>
              <a:buFont typeface="Arial" panose="020B0604020202020204" pitchFamily="34" charset="0"/>
              <a:buNone/>
              <a:defRPr sz="3500" spc="-30" baseline="0">
                <a:solidFill>
                  <a:schemeClr val="accent2"/>
                </a:solidFill>
              </a:defRPr>
            </a:lvl1pPr>
            <a:lvl2pPr marL="0" indent="0" defTabSz="1827886">
              <a:lnSpc>
                <a:spcPts val="3600"/>
              </a:lnSpc>
              <a:spcBef>
                <a:spcPts val="0"/>
              </a:spcBef>
              <a:buFont typeface="Arial" panose="020B0604020202020204" pitchFamily="34" charset="0"/>
              <a:buNone/>
              <a:defRPr sz="3000">
                <a:solidFill>
                  <a:schemeClr val="accent2"/>
                </a:solidFill>
              </a:defRPr>
            </a:lvl2pPr>
            <a:lvl3pPr marL="0" indent="0" defTabSz="1827886">
              <a:lnSpc>
                <a:spcPct val="90000"/>
              </a:lnSpc>
              <a:spcBef>
                <a:spcPts val="0"/>
              </a:spcBef>
              <a:buFont typeface="Arial" panose="020B0604020202020204" pitchFamily="34" charset="0"/>
              <a:buNone/>
              <a:defRPr sz="2000">
                <a:solidFill>
                  <a:schemeClr val="accent2"/>
                </a:solidFill>
              </a:defRPr>
            </a:lvl3pPr>
            <a:lvl4pPr marL="0" indent="0" defTabSz="1827886">
              <a:lnSpc>
                <a:spcPct val="90000"/>
              </a:lnSpc>
              <a:spcBef>
                <a:spcPts val="0"/>
              </a:spcBef>
              <a:buFont typeface="Arial" panose="020B0604020202020204" pitchFamily="34" charset="0"/>
              <a:buNone/>
              <a:defRPr sz="2000">
                <a:solidFill>
                  <a:schemeClr val="accent2"/>
                </a:solidFill>
              </a:defRPr>
            </a:lvl4pPr>
            <a:lvl5pPr marL="0" indent="0" defTabSz="1827886">
              <a:lnSpc>
                <a:spcPct val="90000"/>
              </a:lnSpc>
              <a:spcBef>
                <a:spcPts val="0"/>
              </a:spcBef>
              <a:buFont typeface="Arial" panose="020B0604020202020204" pitchFamily="34" charset="0"/>
              <a:buNone/>
              <a:defRPr sz="2000">
                <a:solidFill>
                  <a:schemeClr val="accent2"/>
                </a:solidFill>
              </a:defRPr>
            </a:lvl5pPr>
            <a:lvl6pPr marL="5026685" indent="-456971" defTabSz="1827886">
              <a:lnSpc>
                <a:spcPct val="90000"/>
              </a:lnSpc>
              <a:spcBef>
                <a:spcPts val="999"/>
              </a:spcBef>
              <a:buFont typeface="Arial" panose="020B0604020202020204" pitchFamily="34" charset="0"/>
              <a:buChar char="•"/>
              <a:defRPr sz="3598"/>
            </a:lvl6pPr>
            <a:lvl7pPr marL="5940628" indent="-456971" defTabSz="1827886">
              <a:lnSpc>
                <a:spcPct val="90000"/>
              </a:lnSpc>
              <a:spcBef>
                <a:spcPts val="999"/>
              </a:spcBef>
              <a:buFont typeface="Arial" panose="020B0604020202020204" pitchFamily="34" charset="0"/>
              <a:buChar char="•"/>
              <a:defRPr sz="3598"/>
            </a:lvl7pPr>
            <a:lvl8pPr marL="6854571" indent="-456971" defTabSz="1827886">
              <a:lnSpc>
                <a:spcPct val="90000"/>
              </a:lnSpc>
              <a:spcBef>
                <a:spcPts val="999"/>
              </a:spcBef>
              <a:buFont typeface="Arial" panose="020B0604020202020204" pitchFamily="34" charset="0"/>
              <a:buChar char="•"/>
              <a:defRPr sz="3598"/>
            </a:lvl8pPr>
            <a:lvl9pPr marL="7768514" indent="-456971" defTabSz="1827886">
              <a:lnSpc>
                <a:spcPct val="90000"/>
              </a:lnSpc>
              <a:spcBef>
                <a:spcPts val="999"/>
              </a:spcBef>
              <a:buFont typeface="Arial" panose="020B0604020202020204" pitchFamily="34" charset="0"/>
              <a:buChar char="•"/>
              <a:defRPr sz="3598"/>
            </a:lvl9pPr>
          </a:lstStyle>
          <a:p>
            <a:pPr algn="ctr"/>
            <a:r>
              <a:rPr lang="en-NZ" dirty="0"/>
              <a:t>Out year forecast equity</a:t>
            </a:r>
          </a:p>
        </p:txBody>
      </p:sp>
      <p:graphicFrame>
        <p:nvGraphicFramePr>
          <p:cNvPr id="24" name="Table 23">
            <a:extLst>
              <a:ext uri="{FF2B5EF4-FFF2-40B4-BE49-F238E27FC236}">
                <a16:creationId xmlns:a16="http://schemas.microsoft.com/office/drawing/2014/main" id="{042AD856-32D2-480C-BD18-8683821A3077}"/>
              </a:ext>
            </a:extLst>
          </p:cNvPr>
          <p:cNvGraphicFramePr>
            <a:graphicFrameLocks noGrp="1"/>
          </p:cNvGraphicFramePr>
          <p:nvPr>
            <p:extLst>
              <p:ext uri="{D42A27DB-BD31-4B8C-83A1-F6EECF244321}">
                <p14:modId xmlns:p14="http://schemas.microsoft.com/office/powerpoint/2010/main" val="2817544629"/>
              </p:ext>
            </p:extLst>
          </p:nvPr>
        </p:nvGraphicFramePr>
        <p:xfrm>
          <a:off x="1058880" y="10921738"/>
          <a:ext cx="20039227" cy="1608183"/>
        </p:xfrm>
        <a:graphic>
          <a:graphicData uri="http://schemas.openxmlformats.org/drawingml/2006/table">
            <a:tbl>
              <a:tblPr firstRow="1" bandRow="1">
                <a:tableStyleId>{5C22544A-7EE6-4342-B048-85BDC9FD1C3A}</a:tableStyleId>
              </a:tblPr>
              <a:tblGrid>
                <a:gridCol w="1741476">
                  <a:extLst>
                    <a:ext uri="{9D8B030D-6E8A-4147-A177-3AD203B41FA5}">
                      <a16:colId xmlns:a16="http://schemas.microsoft.com/office/drawing/2014/main" val="3752619193"/>
                    </a:ext>
                  </a:extLst>
                </a:gridCol>
                <a:gridCol w="18297751">
                  <a:extLst>
                    <a:ext uri="{9D8B030D-6E8A-4147-A177-3AD203B41FA5}">
                      <a16:colId xmlns:a16="http://schemas.microsoft.com/office/drawing/2014/main" val="1190147394"/>
                    </a:ext>
                  </a:extLst>
                </a:gridCol>
              </a:tblGrid>
              <a:tr h="587268">
                <a:tc>
                  <a:txBody>
                    <a:bodyPr/>
                    <a:lstStyle/>
                    <a:p>
                      <a:r>
                        <a:rPr lang="en-NZ" sz="1800" dirty="0"/>
                        <a:t>Status</a:t>
                      </a:r>
                    </a:p>
                  </a:txBody>
                  <a:tcPr/>
                </a:tc>
                <a:tc>
                  <a:txBody>
                    <a:bodyPr/>
                    <a:lstStyle/>
                    <a:p>
                      <a:r>
                        <a:rPr lang="en-NZ" sz="1800" dirty="0"/>
                        <a:t>Commentary</a:t>
                      </a:r>
                    </a:p>
                  </a:txBody>
                  <a:tcPr/>
                </a:tc>
                <a:extLst>
                  <a:ext uri="{0D108BD9-81ED-4DB2-BD59-A6C34878D82A}">
                    <a16:rowId xmlns:a16="http://schemas.microsoft.com/office/drawing/2014/main" val="478902586"/>
                  </a:ext>
                </a:extLst>
              </a:tr>
              <a:tr h="1020915">
                <a:tc>
                  <a:txBody>
                    <a:bodyPr/>
                    <a:lstStyle/>
                    <a:p>
                      <a:endParaRPr lang="en-NZ" sz="1800" dirty="0"/>
                    </a:p>
                  </a:txBody>
                  <a:tcPr/>
                </a:tc>
                <a:tc>
                  <a:txBody>
                    <a:bodyPr/>
                    <a:lstStyle/>
                    <a:p>
                      <a:r>
                        <a:rPr lang="en-NZ" sz="1800" dirty="0"/>
                        <a:t>Lotto revenue forecast has been reduced by $1.4m since last reported due to the lack of jackpot lotto draws. This has been offset in outyears with continued increases in forecast </a:t>
                      </a:r>
                      <a:r>
                        <a:rPr lang="en-NZ" sz="1800" dirty="0" err="1"/>
                        <a:t>LottoNZ</a:t>
                      </a:r>
                      <a:r>
                        <a:rPr lang="en-NZ" sz="1800" dirty="0"/>
                        <a:t> profits for out-years. Out-year forecast is still tracking to minimum equity levels by 2023. The current high equity levels will enable the Board the opportunity to increase investment into the sector with the launch of the new Sport NZ Strategy. Potential allocations across new strategic priorities will be discussed at the April Board meeting.</a:t>
                      </a:r>
                    </a:p>
                  </a:txBody>
                  <a:tcPr/>
                </a:tc>
                <a:extLst>
                  <a:ext uri="{0D108BD9-81ED-4DB2-BD59-A6C34878D82A}">
                    <a16:rowId xmlns:a16="http://schemas.microsoft.com/office/drawing/2014/main" val="406464226"/>
                  </a:ext>
                </a:extLst>
              </a:tr>
            </a:tbl>
          </a:graphicData>
        </a:graphic>
      </p:graphicFrame>
      <p:pic>
        <p:nvPicPr>
          <p:cNvPr id="13" name="Graphic 12" descr="Thumbs Up Sign">
            <a:extLst>
              <a:ext uri="{FF2B5EF4-FFF2-40B4-BE49-F238E27FC236}">
                <a16:creationId xmlns:a16="http://schemas.microsoft.com/office/drawing/2014/main" id="{6C88DB52-FCB9-4573-BEB2-51B2EFEAD06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25539" y="11505782"/>
            <a:ext cx="914400" cy="914400"/>
          </a:xfrm>
          <a:prstGeom prst="rect">
            <a:avLst/>
          </a:prstGeom>
        </p:spPr>
      </p:pic>
      <p:sp>
        <p:nvSpPr>
          <p:cNvPr id="14" name="Text Placeholder 2">
            <a:extLst>
              <a:ext uri="{FF2B5EF4-FFF2-40B4-BE49-F238E27FC236}">
                <a16:creationId xmlns:a16="http://schemas.microsoft.com/office/drawing/2014/main" id="{5C19F0CA-62C6-40AB-A166-3E7B64283DD3}"/>
              </a:ext>
            </a:extLst>
          </p:cNvPr>
          <p:cNvSpPr txBox="1">
            <a:spLocks/>
          </p:cNvSpPr>
          <p:nvPr/>
        </p:nvSpPr>
        <p:spPr>
          <a:xfrm>
            <a:off x="8747436" y="2664082"/>
            <a:ext cx="6840254" cy="816683"/>
          </a:xfrm>
          <a:prstGeom prst="rect">
            <a:avLst/>
          </a:prstGeom>
          <a:solidFill>
            <a:srgbClr val="E5E5E5"/>
          </a:solidFill>
        </p:spPr>
        <p:txBody>
          <a:bodyPr vert="horz" lIns="91440" tIns="45720" rIns="91440" bIns="45720" rtlCol="0">
            <a:normAutofit/>
          </a:bodyPr>
          <a:lstStyle>
            <a:defPPr>
              <a:defRPr lang="en-US"/>
            </a:defPPr>
            <a:lvl1pPr indent="0" defTabSz="1827886">
              <a:lnSpc>
                <a:spcPts val="4500"/>
              </a:lnSpc>
              <a:spcBef>
                <a:spcPts val="0"/>
              </a:spcBef>
              <a:spcAft>
                <a:spcPts val="1400"/>
              </a:spcAft>
              <a:buFont typeface="Arial" panose="020B0604020202020204" pitchFamily="34" charset="0"/>
              <a:buNone/>
              <a:defRPr sz="3500" spc="-30" baseline="0">
                <a:solidFill>
                  <a:schemeClr val="accent2"/>
                </a:solidFill>
              </a:defRPr>
            </a:lvl1pPr>
            <a:lvl2pPr marL="0" indent="0" defTabSz="1827886">
              <a:lnSpc>
                <a:spcPts val="3600"/>
              </a:lnSpc>
              <a:spcBef>
                <a:spcPts val="0"/>
              </a:spcBef>
              <a:buFont typeface="Arial" panose="020B0604020202020204" pitchFamily="34" charset="0"/>
              <a:buNone/>
              <a:defRPr sz="3000">
                <a:solidFill>
                  <a:schemeClr val="accent2"/>
                </a:solidFill>
              </a:defRPr>
            </a:lvl2pPr>
            <a:lvl3pPr marL="0" indent="0" defTabSz="1827886">
              <a:lnSpc>
                <a:spcPct val="90000"/>
              </a:lnSpc>
              <a:spcBef>
                <a:spcPts val="0"/>
              </a:spcBef>
              <a:buFont typeface="Arial" panose="020B0604020202020204" pitchFamily="34" charset="0"/>
              <a:buNone/>
              <a:defRPr sz="2000">
                <a:solidFill>
                  <a:schemeClr val="accent2"/>
                </a:solidFill>
              </a:defRPr>
            </a:lvl3pPr>
            <a:lvl4pPr marL="0" indent="0" defTabSz="1827886">
              <a:lnSpc>
                <a:spcPct val="90000"/>
              </a:lnSpc>
              <a:spcBef>
                <a:spcPts val="0"/>
              </a:spcBef>
              <a:buFont typeface="Arial" panose="020B0604020202020204" pitchFamily="34" charset="0"/>
              <a:buNone/>
              <a:defRPr sz="2000">
                <a:solidFill>
                  <a:schemeClr val="accent2"/>
                </a:solidFill>
              </a:defRPr>
            </a:lvl4pPr>
            <a:lvl5pPr marL="0" indent="0" defTabSz="1827886">
              <a:lnSpc>
                <a:spcPct val="90000"/>
              </a:lnSpc>
              <a:spcBef>
                <a:spcPts val="0"/>
              </a:spcBef>
              <a:buFont typeface="Arial" panose="020B0604020202020204" pitchFamily="34" charset="0"/>
              <a:buNone/>
              <a:defRPr sz="2000">
                <a:solidFill>
                  <a:schemeClr val="accent2"/>
                </a:solidFill>
              </a:defRPr>
            </a:lvl5pPr>
            <a:lvl6pPr marL="5026685" indent="-456971" defTabSz="1827886">
              <a:lnSpc>
                <a:spcPct val="90000"/>
              </a:lnSpc>
              <a:spcBef>
                <a:spcPts val="999"/>
              </a:spcBef>
              <a:buFont typeface="Arial" panose="020B0604020202020204" pitchFamily="34" charset="0"/>
              <a:buChar char="•"/>
              <a:defRPr sz="3598"/>
            </a:lvl6pPr>
            <a:lvl7pPr marL="5940628" indent="-456971" defTabSz="1827886">
              <a:lnSpc>
                <a:spcPct val="90000"/>
              </a:lnSpc>
              <a:spcBef>
                <a:spcPts val="999"/>
              </a:spcBef>
              <a:buFont typeface="Arial" panose="020B0604020202020204" pitchFamily="34" charset="0"/>
              <a:buChar char="•"/>
              <a:defRPr sz="3598"/>
            </a:lvl7pPr>
            <a:lvl8pPr marL="6854571" indent="-456971" defTabSz="1827886">
              <a:lnSpc>
                <a:spcPct val="90000"/>
              </a:lnSpc>
              <a:spcBef>
                <a:spcPts val="999"/>
              </a:spcBef>
              <a:buFont typeface="Arial" panose="020B0604020202020204" pitchFamily="34" charset="0"/>
              <a:buChar char="•"/>
              <a:defRPr sz="3598"/>
            </a:lvl8pPr>
            <a:lvl9pPr marL="7768514" indent="-456971" defTabSz="1827886">
              <a:lnSpc>
                <a:spcPct val="90000"/>
              </a:lnSpc>
              <a:spcBef>
                <a:spcPts val="999"/>
              </a:spcBef>
              <a:buFont typeface="Arial" panose="020B0604020202020204" pitchFamily="34" charset="0"/>
              <a:buChar char="•"/>
              <a:defRPr sz="3598"/>
            </a:lvl9pPr>
          </a:lstStyle>
          <a:p>
            <a:pPr algn="ctr"/>
            <a:r>
              <a:rPr lang="en-NZ" dirty="0"/>
              <a:t>Forecast funding gap</a:t>
            </a:r>
          </a:p>
        </p:txBody>
      </p:sp>
      <p:graphicFrame>
        <p:nvGraphicFramePr>
          <p:cNvPr id="4" name="Table 3">
            <a:extLst>
              <a:ext uri="{FF2B5EF4-FFF2-40B4-BE49-F238E27FC236}">
                <a16:creationId xmlns:a16="http://schemas.microsoft.com/office/drawing/2014/main" id="{49F68E6B-A02C-42ED-8FE2-D9B90D1180EE}"/>
              </a:ext>
            </a:extLst>
          </p:cNvPr>
          <p:cNvGraphicFramePr>
            <a:graphicFrameLocks noGrp="1"/>
          </p:cNvGraphicFramePr>
          <p:nvPr>
            <p:extLst>
              <p:ext uri="{D42A27DB-BD31-4B8C-83A1-F6EECF244321}">
                <p14:modId xmlns:p14="http://schemas.microsoft.com/office/powerpoint/2010/main" val="4276272396"/>
              </p:ext>
            </p:extLst>
          </p:nvPr>
        </p:nvGraphicFramePr>
        <p:xfrm>
          <a:off x="962988" y="4130429"/>
          <a:ext cx="6840256" cy="1772327"/>
        </p:xfrm>
        <a:graphic>
          <a:graphicData uri="http://schemas.openxmlformats.org/drawingml/2006/table">
            <a:tbl>
              <a:tblPr/>
              <a:tblGrid>
                <a:gridCol w="1822546">
                  <a:extLst>
                    <a:ext uri="{9D8B030D-6E8A-4147-A177-3AD203B41FA5}">
                      <a16:colId xmlns:a16="http://schemas.microsoft.com/office/drawing/2014/main" val="3076420644"/>
                    </a:ext>
                  </a:extLst>
                </a:gridCol>
                <a:gridCol w="1014828">
                  <a:extLst>
                    <a:ext uri="{9D8B030D-6E8A-4147-A177-3AD203B41FA5}">
                      <a16:colId xmlns:a16="http://schemas.microsoft.com/office/drawing/2014/main" val="3670522973"/>
                    </a:ext>
                  </a:extLst>
                </a:gridCol>
                <a:gridCol w="1014828">
                  <a:extLst>
                    <a:ext uri="{9D8B030D-6E8A-4147-A177-3AD203B41FA5}">
                      <a16:colId xmlns:a16="http://schemas.microsoft.com/office/drawing/2014/main" val="4066168653"/>
                    </a:ext>
                  </a:extLst>
                </a:gridCol>
                <a:gridCol w="973405">
                  <a:extLst>
                    <a:ext uri="{9D8B030D-6E8A-4147-A177-3AD203B41FA5}">
                      <a16:colId xmlns:a16="http://schemas.microsoft.com/office/drawing/2014/main" val="1583098371"/>
                    </a:ext>
                  </a:extLst>
                </a:gridCol>
                <a:gridCol w="911274">
                  <a:extLst>
                    <a:ext uri="{9D8B030D-6E8A-4147-A177-3AD203B41FA5}">
                      <a16:colId xmlns:a16="http://schemas.microsoft.com/office/drawing/2014/main" val="2804167662"/>
                    </a:ext>
                  </a:extLst>
                </a:gridCol>
                <a:gridCol w="1103375">
                  <a:extLst>
                    <a:ext uri="{9D8B030D-6E8A-4147-A177-3AD203B41FA5}">
                      <a16:colId xmlns:a16="http://schemas.microsoft.com/office/drawing/2014/main" val="3184538248"/>
                    </a:ext>
                  </a:extLst>
                </a:gridCol>
              </a:tblGrid>
              <a:tr h="486618">
                <a:tc>
                  <a:txBody>
                    <a:bodyPr/>
                    <a:lstStyle/>
                    <a:p>
                      <a:pPr algn="l" fontAlgn="t"/>
                      <a:r>
                        <a:rPr lang="en-NZ" sz="1800" b="1" i="0" u="none" strike="noStrike">
                          <a:solidFill>
                            <a:srgbClr val="000000"/>
                          </a:solidFill>
                          <a:effectLst/>
                          <a:latin typeface="Calibri" panose="020F0502020204030204" pitchFamily="34" charset="0"/>
                        </a:rPr>
                        <a:t> </a:t>
                      </a:r>
                    </a:p>
                  </a:txBody>
                  <a:tcPr marL="9525" marR="9525" marT="9525"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rgbClr val="D9D9D9"/>
                    </a:solidFill>
                  </a:tcPr>
                </a:tc>
                <a:tc>
                  <a:txBody>
                    <a:bodyPr/>
                    <a:lstStyle/>
                    <a:p>
                      <a:pPr algn="r" fontAlgn="t"/>
                      <a:r>
                        <a:rPr lang="en-NZ" sz="1800" b="1" i="0" u="none" strike="noStrike">
                          <a:solidFill>
                            <a:srgbClr val="000000"/>
                          </a:solidFill>
                          <a:effectLst/>
                          <a:latin typeface="Calibri" panose="020F0502020204030204" pitchFamily="34" charset="0"/>
                        </a:rPr>
                        <a:t> 18/19 </a:t>
                      </a:r>
                    </a:p>
                  </a:txBody>
                  <a:tcPr marL="9525" marR="9525" marT="9525" marB="0">
                    <a:lnL>
                      <a:noFill/>
                    </a:lnL>
                    <a:lnR>
                      <a:noFill/>
                    </a:lnR>
                    <a:lnT w="12700" cap="flat" cmpd="sng" algn="ctr">
                      <a:solidFill>
                        <a:srgbClr val="000000"/>
                      </a:solidFill>
                      <a:prstDash val="solid"/>
                      <a:round/>
                      <a:headEnd type="none" w="med" len="med"/>
                      <a:tailEnd type="none" w="med" len="med"/>
                    </a:lnT>
                    <a:lnB>
                      <a:noFill/>
                    </a:lnB>
                    <a:solidFill>
                      <a:srgbClr val="D9D9D9"/>
                    </a:solidFill>
                  </a:tcPr>
                </a:tc>
                <a:tc>
                  <a:txBody>
                    <a:bodyPr/>
                    <a:lstStyle/>
                    <a:p>
                      <a:pPr algn="r" fontAlgn="t"/>
                      <a:r>
                        <a:rPr lang="en-NZ" sz="1800" b="1" i="0" u="none" strike="noStrike">
                          <a:solidFill>
                            <a:srgbClr val="000000"/>
                          </a:solidFill>
                          <a:effectLst/>
                          <a:latin typeface="Calibri" panose="020F0502020204030204" pitchFamily="34" charset="0"/>
                        </a:rPr>
                        <a:t> 19/20 </a:t>
                      </a:r>
                    </a:p>
                  </a:txBody>
                  <a:tcPr marL="9525" marR="9525" marT="9525" marB="0">
                    <a:lnL>
                      <a:noFill/>
                    </a:lnL>
                    <a:lnR>
                      <a:noFill/>
                    </a:lnR>
                    <a:lnT w="12700" cap="flat" cmpd="sng" algn="ctr">
                      <a:solidFill>
                        <a:srgbClr val="000000"/>
                      </a:solidFill>
                      <a:prstDash val="solid"/>
                      <a:round/>
                      <a:headEnd type="none" w="med" len="med"/>
                      <a:tailEnd type="none" w="med" len="med"/>
                    </a:lnT>
                    <a:lnB>
                      <a:noFill/>
                    </a:lnB>
                    <a:solidFill>
                      <a:srgbClr val="D9D9D9"/>
                    </a:solidFill>
                  </a:tcPr>
                </a:tc>
                <a:tc>
                  <a:txBody>
                    <a:bodyPr/>
                    <a:lstStyle/>
                    <a:p>
                      <a:pPr algn="r" fontAlgn="t"/>
                      <a:r>
                        <a:rPr lang="en-NZ" sz="1800" b="1" i="0" u="none" strike="noStrike">
                          <a:solidFill>
                            <a:srgbClr val="000000"/>
                          </a:solidFill>
                          <a:effectLst/>
                          <a:latin typeface="Calibri" panose="020F0502020204030204" pitchFamily="34" charset="0"/>
                        </a:rPr>
                        <a:t> 20/21 </a:t>
                      </a:r>
                    </a:p>
                  </a:txBody>
                  <a:tcPr marL="9525" marR="9525" marT="9525" marB="0">
                    <a:lnL>
                      <a:noFill/>
                    </a:lnL>
                    <a:lnR>
                      <a:noFill/>
                    </a:lnR>
                    <a:lnT w="12700" cap="flat" cmpd="sng" algn="ctr">
                      <a:solidFill>
                        <a:srgbClr val="000000"/>
                      </a:solidFill>
                      <a:prstDash val="solid"/>
                      <a:round/>
                      <a:headEnd type="none" w="med" len="med"/>
                      <a:tailEnd type="none" w="med" len="med"/>
                    </a:lnT>
                    <a:lnB>
                      <a:noFill/>
                    </a:lnB>
                    <a:solidFill>
                      <a:srgbClr val="D9D9D9"/>
                    </a:solidFill>
                  </a:tcPr>
                </a:tc>
                <a:tc>
                  <a:txBody>
                    <a:bodyPr/>
                    <a:lstStyle/>
                    <a:p>
                      <a:pPr algn="r" fontAlgn="t"/>
                      <a:r>
                        <a:rPr lang="en-NZ" sz="1800" b="1" i="0" u="none" strike="noStrike">
                          <a:solidFill>
                            <a:srgbClr val="000000"/>
                          </a:solidFill>
                          <a:effectLst/>
                          <a:latin typeface="Calibri" panose="020F0502020204030204" pitchFamily="34" charset="0"/>
                        </a:rPr>
                        <a:t> 21/22 </a:t>
                      </a:r>
                    </a:p>
                  </a:txBody>
                  <a:tcPr marL="9525" marR="9525" marT="9525" marB="0">
                    <a:lnL>
                      <a:noFill/>
                    </a:lnL>
                    <a:lnR>
                      <a:noFill/>
                    </a:lnR>
                    <a:lnT w="12700" cap="flat" cmpd="sng" algn="ctr">
                      <a:solidFill>
                        <a:srgbClr val="000000"/>
                      </a:solidFill>
                      <a:prstDash val="solid"/>
                      <a:round/>
                      <a:headEnd type="none" w="med" len="med"/>
                      <a:tailEnd type="none" w="med" len="med"/>
                    </a:lnT>
                    <a:lnB>
                      <a:noFill/>
                    </a:lnB>
                    <a:solidFill>
                      <a:srgbClr val="D9D9D9"/>
                    </a:solidFill>
                  </a:tcPr>
                </a:tc>
                <a:tc>
                  <a:txBody>
                    <a:bodyPr/>
                    <a:lstStyle/>
                    <a:p>
                      <a:pPr algn="r" fontAlgn="t"/>
                      <a:r>
                        <a:rPr lang="en-NZ" sz="1800" b="1" i="0" u="none" strike="noStrike">
                          <a:solidFill>
                            <a:srgbClr val="000000"/>
                          </a:solidFill>
                          <a:effectLst/>
                          <a:latin typeface="Calibri" panose="020F0502020204030204" pitchFamily="34" charset="0"/>
                        </a:rPr>
                        <a:t> 22/23 </a:t>
                      </a:r>
                    </a:p>
                  </a:txBody>
                  <a:tcPr marL="9525" marR="9525" marT="9525"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D9D9D9"/>
                    </a:solidFill>
                  </a:tcPr>
                </a:tc>
                <a:extLst>
                  <a:ext uri="{0D108BD9-81ED-4DB2-BD59-A6C34878D82A}">
                    <a16:rowId xmlns:a16="http://schemas.microsoft.com/office/drawing/2014/main" val="1457252647"/>
                  </a:ext>
                </a:extLst>
              </a:tr>
              <a:tr h="486618">
                <a:tc>
                  <a:txBody>
                    <a:bodyPr/>
                    <a:lstStyle/>
                    <a:p>
                      <a:pPr algn="l" fontAlgn="t"/>
                      <a:r>
                        <a:rPr lang="en-NZ" sz="1800" b="0" i="0" u="none" strike="noStrike">
                          <a:solidFill>
                            <a:srgbClr val="000000"/>
                          </a:solidFill>
                          <a:effectLst/>
                          <a:latin typeface="Calibri" panose="020F0502020204030204" pitchFamily="34" charset="0"/>
                        </a:rPr>
                        <a:t> Opening Equity </a:t>
                      </a:r>
                    </a:p>
                  </a:txBody>
                  <a:tcPr marL="9525" marR="9525" marT="9525" marB="0">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t"/>
                      <a:r>
                        <a:rPr lang="en-NZ" sz="1800" b="0" i="0" u="none" strike="noStrike">
                          <a:solidFill>
                            <a:srgbClr val="000000"/>
                          </a:solidFill>
                          <a:effectLst/>
                          <a:latin typeface="Calibri" panose="020F0502020204030204" pitchFamily="34" charset="0"/>
                        </a:rPr>
                        <a:t>      36,696 </a:t>
                      </a:r>
                    </a:p>
                  </a:txBody>
                  <a:tcPr marL="9525" marR="9525" marT="9525" marB="0">
                    <a:lnL>
                      <a:noFill/>
                    </a:lnL>
                    <a:lnR>
                      <a:noFill/>
                    </a:lnR>
                    <a:lnT>
                      <a:noFill/>
                    </a:lnT>
                    <a:lnB>
                      <a:noFill/>
                    </a:lnB>
                  </a:tcPr>
                </a:tc>
                <a:tc>
                  <a:txBody>
                    <a:bodyPr/>
                    <a:lstStyle/>
                    <a:p>
                      <a:pPr algn="l" fontAlgn="t"/>
                      <a:r>
                        <a:rPr lang="en-NZ" sz="1800" b="0" i="0" u="none" strike="noStrike">
                          <a:solidFill>
                            <a:srgbClr val="000000"/>
                          </a:solidFill>
                          <a:effectLst/>
                          <a:latin typeface="Calibri" panose="020F0502020204030204" pitchFamily="34" charset="0"/>
                        </a:rPr>
                        <a:t>      31,838 </a:t>
                      </a:r>
                    </a:p>
                  </a:txBody>
                  <a:tcPr marL="9525" marR="9525" marT="9525" marB="0">
                    <a:lnL>
                      <a:noFill/>
                    </a:lnL>
                    <a:lnR>
                      <a:noFill/>
                    </a:lnR>
                    <a:lnT>
                      <a:noFill/>
                    </a:lnT>
                    <a:lnB>
                      <a:noFill/>
                    </a:lnB>
                  </a:tcPr>
                </a:tc>
                <a:tc>
                  <a:txBody>
                    <a:bodyPr/>
                    <a:lstStyle/>
                    <a:p>
                      <a:pPr algn="l" fontAlgn="t"/>
                      <a:r>
                        <a:rPr lang="en-NZ" sz="1800" b="0" i="0" u="none" strike="noStrike">
                          <a:solidFill>
                            <a:srgbClr val="000000"/>
                          </a:solidFill>
                          <a:effectLst/>
                          <a:latin typeface="Calibri" panose="020F0502020204030204" pitchFamily="34" charset="0"/>
                        </a:rPr>
                        <a:t>     25,793 </a:t>
                      </a:r>
                    </a:p>
                  </a:txBody>
                  <a:tcPr marL="9525" marR="9525" marT="9525" marB="0">
                    <a:lnL>
                      <a:noFill/>
                    </a:lnL>
                    <a:lnR>
                      <a:noFill/>
                    </a:lnR>
                    <a:lnT>
                      <a:noFill/>
                    </a:lnT>
                    <a:lnB>
                      <a:noFill/>
                    </a:lnB>
                  </a:tcPr>
                </a:tc>
                <a:tc>
                  <a:txBody>
                    <a:bodyPr/>
                    <a:lstStyle/>
                    <a:p>
                      <a:pPr algn="l" fontAlgn="t"/>
                      <a:r>
                        <a:rPr lang="en-NZ" sz="1800" b="0" i="0" u="none" strike="noStrike">
                          <a:solidFill>
                            <a:srgbClr val="000000"/>
                          </a:solidFill>
                          <a:effectLst/>
                          <a:latin typeface="Calibri" panose="020F0502020204030204" pitchFamily="34" charset="0"/>
                        </a:rPr>
                        <a:t>   21,453 </a:t>
                      </a:r>
                    </a:p>
                  </a:txBody>
                  <a:tcPr marL="9525" marR="9525" marT="9525" marB="0">
                    <a:lnL>
                      <a:noFill/>
                    </a:lnL>
                    <a:lnR>
                      <a:noFill/>
                    </a:lnR>
                    <a:lnT>
                      <a:noFill/>
                    </a:lnT>
                    <a:lnB>
                      <a:noFill/>
                    </a:lnB>
                  </a:tcPr>
                </a:tc>
                <a:tc>
                  <a:txBody>
                    <a:bodyPr/>
                    <a:lstStyle/>
                    <a:p>
                      <a:pPr algn="l" fontAlgn="t"/>
                      <a:r>
                        <a:rPr lang="en-NZ" sz="1800" b="0" i="0" u="none" strike="noStrike">
                          <a:solidFill>
                            <a:srgbClr val="000000"/>
                          </a:solidFill>
                          <a:effectLst/>
                          <a:latin typeface="Calibri" panose="020F0502020204030204" pitchFamily="34" charset="0"/>
                        </a:rPr>
                        <a:t>        17,692 </a:t>
                      </a:r>
                    </a:p>
                  </a:txBody>
                  <a:tcPr marL="9525" marR="9525" marT="9525" marB="0">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578957798"/>
                  </a:ext>
                </a:extLst>
              </a:tr>
              <a:tr h="288142">
                <a:tc>
                  <a:txBody>
                    <a:bodyPr/>
                    <a:lstStyle/>
                    <a:p>
                      <a:pPr algn="l" fontAlgn="t"/>
                      <a:r>
                        <a:rPr lang="en-NZ" sz="1800" b="0" i="0" u="none" strike="noStrike" dirty="0">
                          <a:solidFill>
                            <a:srgbClr val="000000"/>
                          </a:solidFill>
                          <a:effectLst/>
                          <a:latin typeface="Calibri" panose="020F0502020204030204" pitchFamily="34" charset="0"/>
                        </a:rPr>
                        <a:t> Sport NZ Deficit </a:t>
                      </a:r>
                    </a:p>
                  </a:txBody>
                  <a:tcPr marL="9525" marR="9525" marT="9525" marB="0">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t"/>
                      <a:r>
                        <a:rPr lang="en-NZ" sz="1800" b="0" i="0" u="none" strike="noStrike" dirty="0">
                          <a:solidFill>
                            <a:srgbClr val="000000"/>
                          </a:solidFill>
                          <a:effectLst/>
                          <a:latin typeface="Calibri" panose="020F0502020204030204" pitchFamily="34" charset="0"/>
                        </a:rPr>
                        <a:t>      (4,858)</a:t>
                      </a:r>
                    </a:p>
                  </a:txBody>
                  <a:tcPr marL="9525" marR="9525" marT="9525" marB="0">
                    <a:lnL>
                      <a:noFill/>
                    </a:lnL>
                    <a:lnR>
                      <a:noFill/>
                    </a:lnR>
                    <a:lnT>
                      <a:noFill/>
                    </a:lnT>
                    <a:lnB>
                      <a:noFill/>
                    </a:lnB>
                  </a:tcPr>
                </a:tc>
                <a:tc>
                  <a:txBody>
                    <a:bodyPr/>
                    <a:lstStyle/>
                    <a:p>
                      <a:pPr algn="ctr" fontAlgn="t"/>
                      <a:r>
                        <a:rPr lang="en-NZ" sz="1800" b="0" i="0" u="none" strike="noStrike">
                          <a:solidFill>
                            <a:srgbClr val="000000"/>
                          </a:solidFill>
                          <a:effectLst/>
                          <a:latin typeface="Calibri" panose="020F0502020204030204" pitchFamily="34" charset="0"/>
                        </a:rPr>
                        <a:t>      (6,045)</a:t>
                      </a:r>
                    </a:p>
                  </a:txBody>
                  <a:tcPr marL="9525" marR="9525" marT="9525" marB="0">
                    <a:lnL>
                      <a:noFill/>
                    </a:lnL>
                    <a:lnR>
                      <a:noFill/>
                    </a:lnR>
                    <a:lnT>
                      <a:noFill/>
                    </a:lnT>
                    <a:lnB>
                      <a:noFill/>
                    </a:lnB>
                  </a:tcPr>
                </a:tc>
                <a:tc>
                  <a:txBody>
                    <a:bodyPr/>
                    <a:lstStyle/>
                    <a:p>
                      <a:pPr algn="ctr" fontAlgn="t"/>
                      <a:r>
                        <a:rPr lang="en-NZ" sz="1800" b="0" i="0" u="none" strike="noStrike">
                          <a:solidFill>
                            <a:srgbClr val="000000"/>
                          </a:solidFill>
                          <a:effectLst/>
                          <a:latin typeface="Calibri" panose="020F0502020204030204" pitchFamily="34" charset="0"/>
                        </a:rPr>
                        <a:t>     (4,339)</a:t>
                      </a:r>
                    </a:p>
                  </a:txBody>
                  <a:tcPr marL="9525" marR="9525" marT="9525" marB="0">
                    <a:lnL>
                      <a:noFill/>
                    </a:lnL>
                    <a:lnR>
                      <a:noFill/>
                    </a:lnR>
                    <a:lnT>
                      <a:noFill/>
                    </a:lnT>
                    <a:lnB>
                      <a:noFill/>
                    </a:lnB>
                  </a:tcPr>
                </a:tc>
                <a:tc>
                  <a:txBody>
                    <a:bodyPr/>
                    <a:lstStyle/>
                    <a:p>
                      <a:pPr algn="ctr" fontAlgn="t"/>
                      <a:r>
                        <a:rPr lang="en-NZ" sz="1800" b="0" i="0" u="none" strike="noStrike" dirty="0">
                          <a:solidFill>
                            <a:srgbClr val="000000"/>
                          </a:solidFill>
                          <a:effectLst/>
                          <a:latin typeface="Calibri" panose="020F0502020204030204" pitchFamily="34" charset="0"/>
                        </a:rPr>
                        <a:t>   (3,761)</a:t>
                      </a:r>
                    </a:p>
                  </a:txBody>
                  <a:tcPr marL="9525" marR="9525" marT="9525" marB="0">
                    <a:lnL>
                      <a:noFill/>
                    </a:lnL>
                    <a:lnR>
                      <a:noFill/>
                    </a:lnR>
                    <a:lnT>
                      <a:noFill/>
                    </a:lnT>
                    <a:lnB>
                      <a:noFill/>
                    </a:lnB>
                  </a:tcPr>
                </a:tc>
                <a:tc>
                  <a:txBody>
                    <a:bodyPr/>
                    <a:lstStyle/>
                    <a:p>
                      <a:pPr algn="ctr" fontAlgn="t"/>
                      <a:r>
                        <a:rPr lang="en-NZ" sz="1800" b="0" i="0" u="none" strike="noStrike" dirty="0">
                          <a:solidFill>
                            <a:srgbClr val="000000"/>
                          </a:solidFill>
                          <a:effectLst/>
                          <a:latin typeface="Calibri" panose="020F0502020204030204" pitchFamily="34" charset="0"/>
                        </a:rPr>
                        <a:t>                29 </a:t>
                      </a:r>
                    </a:p>
                  </a:txBody>
                  <a:tcPr marL="9525" marR="9525" marT="9525" marB="0">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497384372"/>
                  </a:ext>
                </a:extLst>
              </a:tr>
              <a:tr h="510949">
                <a:tc>
                  <a:txBody>
                    <a:bodyPr/>
                    <a:lstStyle/>
                    <a:p>
                      <a:pPr algn="l" fontAlgn="t"/>
                      <a:r>
                        <a:rPr lang="en-NZ" sz="1800" b="1" i="0" u="none" strike="noStrike">
                          <a:solidFill>
                            <a:srgbClr val="000000"/>
                          </a:solidFill>
                          <a:effectLst/>
                          <a:latin typeface="Calibri" panose="020F0502020204030204" pitchFamily="34" charset="0"/>
                        </a:rPr>
                        <a:t> Closing Equity </a:t>
                      </a:r>
                    </a:p>
                  </a:txBody>
                  <a:tcPr marL="9525" marR="9525" marT="9525"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D9D9D9"/>
                    </a:solidFill>
                  </a:tcPr>
                </a:tc>
                <a:tc>
                  <a:txBody>
                    <a:bodyPr/>
                    <a:lstStyle/>
                    <a:p>
                      <a:pPr algn="l" fontAlgn="t"/>
                      <a:r>
                        <a:rPr lang="en-NZ" sz="1800" b="1" i="0" u="none" strike="noStrike">
                          <a:solidFill>
                            <a:srgbClr val="000000"/>
                          </a:solidFill>
                          <a:effectLst/>
                          <a:latin typeface="Calibri" panose="020F0502020204030204" pitchFamily="34" charset="0"/>
                        </a:rPr>
                        <a:t>      31,838 </a:t>
                      </a:r>
                    </a:p>
                  </a:txBody>
                  <a:tcPr marL="9525" marR="9525" marT="9525" marB="0">
                    <a:lnL>
                      <a:noFill/>
                    </a:lnL>
                    <a:lnR>
                      <a:noFill/>
                    </a:lnR>
                    <a:lnT>
                      <a:noFill/>
                    </a:lnT>
                    <a:lnB w="12700" cap="flat" cmpd="sng" algn="ctr">
                      <a:solidFill>
                        <a:srgbClr val="000000"/>
                      </a:solidFill>
                      <a:prstDash val="solid"/>
                      <a:round/>
                      <a:headEnd type="none" w="med" len="med"/>
                      <a:tailEnd type="none" w="med" len="med"/>
                    </a:lnB>
                    <a:solidFill>
                      <a:srgbClr val="D9D9D9"/>
                    </a:solidFill>
                  </a:tcPr>
                </a:tc>
                <a:tc>
                  <a:txBody>
                    <a:bodyPr/>
                    <a:lstStyle/>
                    <a:p>
                      <a:pPr algn="l" fontAlgn="t"/>
                      <a:r>
                        <a:rPr lang="en-NZ" sz="1800" b="1" i="0" u="none" strike="noStrike">
                          <a:solidFill>
                            <a:srgbClr val="000000"/>
                          </a:solidFill>
                          <a:effectLst/>
                          <a:latin typeface="Calibri" panose="020F0502020204030204" pitchFamily="34" charset="0"/>
                        </a:rPr>
                        <a:t>      25,793 </a:t>
                      </a:r>
                    </a:p>
                  </a:txBody>
                  <a:tcPr marL="9525" marR="9525" marT="9525" marB="0">
                    <a:lnL>
                      <a:noFill/>
                    </a:lnL>
                    <a:lnR>
                      <a:noFill/>
                    </a:lnR>
                    <a:lnT>
                      <a:noFill/>
                    </a:lnT>
                    <a:lnB w="12700" cap="flat" cmpd="sng" algn="ctr">
                      <a:solidFill>
                        <a:srgbClr val="000000"/>
                      </a:solidFill>
                      <a:prstDash val="solid"/>
                      <a:round/>
                      <a:headEnd type="none" w="med" len="med"/>
                      <a:tailEnd type="none" w="med" len="med"/>
                    </a:lnB>
                    <a:solidFill>
                      <a:srgbClr val="D9D9D9"/>
                    </a:solidFill>
                  </a:tcPr>
                </a:tc>
                <a:tc>
                  <a:txBody>
                    <a:bodyPr/>
                    <a:lstStyle/>
                    <a:p>
                      <a:pPr algn="l" fontAlgn="t"/>
                      <a:r>
                        <a:rPr lang="en-NZ" sz="1800" b="1" i="0" u="none" strike="noStrike">
                          <a:solidFill>
                            <a:srgbClr val="000000"/>
                          </a:solidFill>
                          <a:effectLst/>
                          <a:latin typeface="Calibri" panose="020F0502020204030204" pitchFamily="34" charset="0"/>
                        </a:rPr>
                        <a:t>     21,453 </a:t>
                      </a:r>
                    </a:p>
                  </a:txBody>
                  <a:tcPr marL="9525" marR="9525" marT="9525" marB="0">
                    <a:lnL>
                      <a:noFill/>
                    </a:lnL>
                    <a:lnR>
                      <a:noFill/>
                    </a:lnR>
                    <a:lnT>
                      <a:noFill/>
                    </a:lnT>
                    <a:lnB w="12700" cap="flat" cmpd="sng" algn="ctr">
                      <a:solidFill>
                        <a:srgbClr val="000000"/>
                      </a:solidFill>
                      <a:prstDash val="solid"/>
                      <a:round/>
                      <a:headEnd type="none" w="med" len="med"/>
                      <a:tailEnd type="none" w="med" len="med"/>
                    </a:lnB>
                    <a:solidFill>
                      <a:srgbClr val="D9D9D9"/>
                    </a:solidFill>
                  </a:tcPr>
                </a:tc>
                <a:tc>
                  <a:txBody>
                    <a:bodyPr/>
                    <a:lstStyle/>
                    <a:p>
                      <a:pPr algn="l" fontAlgn="t"/>
                      <a:r>
                        <a:rPr lang="en-NZ" sz="1800" b="1" i="0" u="none" strike="noStrike">
                          <a:solidFill>
                            <a:srgbClr val="000000"/>
                          </a:solidFill>
                          <a:effectLst/>
                          <a:latin typeface="Calibri" panose="020F0502020204030204" pitchFamily="34" charset="0"/>
                        </a:rPr>
                        <a:t>   17,692 </a:t>
                      </a:r>
                    </a:p>
                  </a:txBody>
                  <a:tcPr marL="9525" marR="9525" marT="9525" marB="0">
                    <a:lnL>
                      <a:noFill/>
                    </a:lnL>
                    <a:lnR>
                      <a:noFill/>
                    </a:lnR>
                    <a:lnT>
                      <a:noFill/>
                    </a:lnT>
                    <a:lnB w="12700" cap="flat" cmpd="sng" algn="ctr">
                      <a:solidFill>
                        <a:srgbClr val="000000"/>
                      </a:solidFill>
                      <a:prstDash val="solid"/>
                      <a:round/>
                      <a:headEnd type="none" w="med" len="med"/>
                      <a:tailEnd type="none" w="med" len="med"/>
                    </a:lnB>
                    <a:solidFill>
                      <a:srgbClr val="D9D9D9"/>
                    </a:solidFill>
                  </a:tcPr>
                </a:tc>
                <a:tc>
                  <a:txBody>
                    <a:bodyPr/>
                    <a:lstStyle/>
                    <a:p>
                      <a:pPr algn="l" fontAlgn="t"/>
                      <a:r>
                        <a:rPr lang="en-NZ" sz="1800" b="1" i="0" u="none" strike="noStrike" dirty="0">
                          <a:solidFill>
                            <a:srgbClr val="000000"/>
                          </a:solidFill>
                          <a:effectLst/>
                          <a:latin typeface="Calibri" panose="020F0502020204030204" pitchFamily="34" charset="0"/>
                        </a:rPr>
                        <a:t>        17,721 </a:t>
                      </a:r>
                    </a:p>
                  </a:txBody>
                  <a:tcPr marL="9525" marR="9525" marT="9525"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025000279"/>
                  </a:ext>
                </a:extLst>
              </a:tr>
            </a:tbl>
          </a:graphicData>
        </a:graphic>
      </p:graphicFrame>
      <p:graphicFrame>
        <p:nvGraphicFramePr>
          <p:cNvPr id="17" name="Chart 16">
            <a:extLst>
              <a:ext uri="{FF2B5EF4-FFF2-40B4-BE49-F238E27FC236}">
                <a16:creationId xmlns:a16="http://schemas.microsoft.com/office/drawing/2014/main" id="{F111EABA-DFC8-43F5-80DB-1D42BEF7FDD9}"/>
              </a:ext>
            </a:extLst>
          </p:cNvPr>
          <p:cNvGraphicFramePr>
            <a:graphicFrameLocks/>
          </p:cNvGraphicFramePr>
          <p:nvPr>
            <p:extLst>
              <p:ext uri="{D42A27DB-BD31-4B8C-83A1-F6EECF244321}">
                <p14:modId xmlns:p14="http://schemas.microsoft.com/office/powerpoint/2010/main" val="2920813678"/>
              </p:ext>
            </p:extLst>
          </p:nvPr>
        </p:nvGraphicFramePr>
        <p:xfrm>
          <a:off x="8747436" y="4130429"/>
          <a:ext cx="6840253" cy="6232768"/>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5" name="Chart 14">
            <a:extLst>
              <a:ext uri="{FF2B5EF4-FFF2-40B4-BE49-F238E27FC236}">
                <a16:creationId xmlns:a16="http://schemas.microsoft.com/office/drawing/2014/main" id="{B2839348-2817-450F-82B4-5C223A5E2309}"/>
              </a:ext>
            </a:extLst>
          </p:cNvPr>
          <p:cNvGraphicFramePr>
            <a:graphicFrameLocks/>
          </p:cNvGraphicFramePr>
          <p:nvPr>
            <p:extLst>
              <p:ext uri="{D42A27DB-BD31-4B8C-83A1-F6EECF244321}">
                <p14:modId xmlns:p14="http://schemas.microsoft.com/office/powerpoint/2010/main" val="3395003406"/>
              </p:ext>
            </p:extLst>
          </p:nvPr>
        </p:nvGraphicFramePr>
        <p:xfrm>
          <a:off x="16442699" y="4130429"/>
          <a:ext cx="6929437" cy="6232768"/>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731381956"/>
      </p:ext>
    </p:extLst>
  </p:cSld>
  <p:clrMapOvr>
    <a:masterClrMapping/>
  </p:clrMapOvr>
</p:sld>
</file>

<file path=ppt/theme/theme1.xml><?xml version="1.0" encoding="utf-8"?>
<a:theme xmlns:a="http://schemas.openxmlformats.org/drawingml/2006/main" name="Office Theme">
  <a:themeElements>
    <a:clrScheme name="Sport NZ Colours">
      <a:dk1>
        <a:sysClr val="windowText" lastClr="000000"/>
      </a:dk1>
      <a:lt1>
        <a:sysClr val="window" lastClr="FFFFFF"/>
      </a:lt1>
      <a:dk2>
        <a:srgbClr val="000000"/>
      </a:dk2>
      <a:lt2>
        <a:srgbClr val="FFFFFF"/>
      </a:lt2>
      <a:accent1>
        <a:srgbClr val="ED1A3B"/>
      </a:accent1>
      <a:accent2>
        <a:srgbClr val="7B7979"/>
      </a:accent2>
      <a:accent3>
        <a:srgbClr val="F39200"/>
      </a:accent3>
      <a:accent4>
        <a:srgbClr val="9F1423"/>
      </a:accent4>
      <a:accent5>
        <a:srgbClr val="FBBA00"/>
      </a:accent5>
      <a:accent6>
        <a:srgbClr val="FFD500"/>
      </a:accent6>
      <a:hlink>
        <a:srgbClr val="ED1A3B"/>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port NZ PPT" id="{AF5D4449-5E45-489D-97A8-473A7AF2FB9C}" vid="{A71CC812-91B7-47FF-BBD6-2923567FF88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Key_x0020_Words xmlns="e21cbe00-2104-4159-b9b9-bd54555d1bf2">
      <Value>Papers</Value>
    </Key_x0020_Words>
    <DocumentType xmlns="e21cbe00-2104-4159-b9b9-bd54555d1bf2">Report</DocumentType>
    <Function xmlns="e21cbe00-2104-4159-b9b9-bd54555d1bf2">Policy</Function>
    <Volume xmlns="e21cbe00-2104-4159-b9b9-bd54555d1bf2">NA</Volume>
    <Project xmlns="e21cbe00-2104-4159-b9b9-bd54555d1bf2">NA</Project>
    <CategoryValue xmlns="e21cbe00-2104-4159-b9b9-bd54555d1bf2">NA</CategoryValue>
    <FunctionGroup xmlns="e21cbe00-2104-4159-b9b9-bd54555d1bf2">NA</FunctionGroup>
    <Activity xmlns="e21cbe00-2104-4159-b9b9-bd54555d1bf2">Advising the Minister</Activity>
    <CategoryName xmlns="e21cbe00-2104-4159-b9b9-bd54555d1bf2">NA</CategoryName>
    <Case xmlns="e21cbe00-2104-4159-b9b9-bd54555d1bf2">Board Meetings</Case>
    <Subactivity xmlns="e21cbe00-2104-4159-b9b9-bd54555d1bf2">Sport NZ Board</Subactivity>
    <Narrative xmlns="e21cbe00-2104-4159-b9b9-bd54555d1bf2" xsi:nil="true"/>
    <RecordID xmlns="e21cbe00-2104-4159-b9b9-bd54555d1bf2">1094970</RecordID>
    <SFFolderName xmlns="3f67ee3c-dd20-4086-83c1-305e3ef0076e">Feb 21 Sport NZ Board Meeting</SFFolderName>
    <SFItemID xmlns="3f67ee3c-dd20-4086-83c1-305e3ef0076e">2c4a3ae6-f278-4e91-b68f-b0e6b591919a</SFItemID>
    <SFReference xmlns="3f67ee3c-dd20-4086-83c1-305e3ef0076e">Feb 21 Sport NZ Board Meeting</SFReference>
    <SFVersion xmlns="3f67ee3c-dd20-4086-83c1-305e3ef0076e" xsi:nil="true"/>
    <SFFolderBreadcrumb xmlns="3f67ee3c-dd20-4086-83c1-305e3ef0076e">Active&gt;Feb 21 Sport NZ Board Meeting</SFFolderBreadcrumb>
    <RequestType xmlns="3f67ee3c-dd20-4086-83c1-305e3ef0076e" xsi:nil="true"/>
    <Aggregation_Status xmlns="e21cbe00-2104-4159-b9b9-bd54555d1bf2">Normal</Aggregation_Status>
    <PRA_Date_2 xmlns="e21cbe00-2104-4159-b9b9-bd54555d1bf2" xsi:nil="true"/>
    <PRA_Date_Trigger xmlns="e21cbe00-2104-4159-b9b9-bd54555d1bf2" xsi:nil="true"/>
    <PRA_Type xmlns="e21cbe00-2104-4159-b9b9-bd54555d1bf2">Doc</PRA_Type>
    <Related_People xmlns="e21cbe00-2104-4159-b9b9-bd54555d1bf2">
      <UserInfo>
        <DisplayName/>
        <AccountId xsi:nil="true"/>
        <AccountType/>
      </UserInfo>
    </Related_People>
    <Read_Only_Status xmlns="e21cbe00-2104-4159-b9b9-bd54555d1bf2">Open</Read_Only_Status>
    <Target_Audience xmlns="e21cbe00-2104-4159-b9b9-bd54555d1bf2">Internal</Target_Audience>
    <PRA_Date_3 xmlns="e21cbe00-2104-4159-b9b9-bd54555d1bf2" xsi:nil="true"/>
    <Authoritative_Version xmlns="e21cbe00-2104-4159-b9b9-bd54555d1bf2">false</Authoritative_Version>
    <PRA_Date_Disposal xmlns="e21cbe00-2104-4159-b9b9-bd54555d1bf2" xsi:nil="true"/>
    <SFReference0 xmlns="3f67ee3c-dd20-4086-83c1-305e3ef0076e" xsi:nil="true"/>
    <PRA_Text_3 xmlns="e21cbe00-2104-4159-b9b9-bd54555d1bf2" xsi:nil="true"/>
    <Know-How_Type xmlns="e21cbe00-2104-4159-b9b9-bd54555d1bf2">NA</Know-How_Type>
    <Original_Document xmlns="e21cbe00-2104-4159-b9b9-bd54555d1bf2" xsi:nil="true"/>
    <PRA_Text_2 xmlns="e21cbe00-2104-4159-b9b9-bd54555d1bf2" xsi:nil="true"/>
    <PRA_Text_5 xmlns="e21cbe00-2104-4159-b9b9-bd54555d1bf2" xsi:nil="true"/>
    <PRA_Date_1 xmlns="e21cbe00-2104-4159-b9b9-bd54555d1bf2" xsi:nil="true"/>
    <PRA_Text_1 xmlns="e21cbe00-2104-4159-b9b9-bd54555d1bf2" xsi:nil="true"/>
    <PRA_Text_4 xmlns="e21cbe00-2104-4159-b9b9-bd54555d1bf2" xsi:nil="true"/>
    <Record_Type xmlns="e21cbe00-2104-4159-b9b9-bd54555d1bf2">Normal</Record_Type>
  </documentManagement>
</p:properties>
</file>

<file path=customXml/item3.xml><?xml version="1.0" encoding="utf-8"?>
<ct:contentTypeSchema xmlns:ct="http://schemas.microsoft.com/office/2006/metadata/contentType" xmlns:ma="http://schemas.microsoft.com/office/2006/metadata/properties/metaAttributes" ct:_="" ma:_="" ma:contentTypeName="eDocument" ma:contentTypeID="0x010100AAAAAAAAAAAAAAAAAAAAAAAAAAAAAA02009F21FD828952FB4AA9316DE475219679" ma:contentTypeVersion="43" ma:contentTypeDescription="Standard Electronic Document" ma:contentTypeScope="" ma:versionID="6ddb2c96d6926ae82744864140bb672e">
  <xsd:schema xmlns:xsd="http://www.w3.org/2001/XMLSchema" xmlns:xs="http://www.w3.org/2001/XMLSchema" xmlns:p="http://schemas.microsoft.com/office/2006/metadata/properties" xmlns:ns2="e21cbe00-2104-4159-b9b9-bd54555d1bf2" xmlns:ns3="3f67ee3c-dd20-4086-83c1-305e3ef0076e" targetNamespace="http://schemas.microsoft.com/office/2006/metadata/properties" ma:root="true" ma:fieldsID="73b826561e581e6412a90be830f694f0" ns2:_="" ns3:_="">
    <xsd:import namespace="e21cbe00-2104-4159-b9b9-bd54555d1bf2"/>
    <xsd:import namespace="3f67ee3c-dd20-4086-83c1-305e3ef0076e"/>
    <xsd:element name="properties">
      <xsd:complexType>
        <xsd:sequence>
          <xsd:element name="documentManagement">
            <xsd:complexType>
              <xsd:all>
                <xsd:element ref="ns2:Know-How_Type" minOccurs="0"/>
                <xsd:element ref="ns2:Target_Audience" minOccurs="0"/>
                <xsd:element ref="ns2:PRA_Type" minOccurs="0"/>
                <xsd:element ref="ns2:Aggregation_Status" minOccurs="0"/>
                <xsd:element ref="ns2:Narrative" minOccurs="0"/>
                <xsd:element ref="ns2:Related_People" minOccurs="0"/>
                <xsd:element ref="ns2:RecordID" minOccurs="0"/>
                <xsd:element ref="ns2:Record_Type" minOccurs="0"/>
                <xsd:element ref="ns2:Read_Only_Status" minOccurs="0"/>
                <xsd:element ref="ns2:Authoritative_Version" minOccurs="0"/>
                <xsd:element ref="ns2:Original_Document" minOccurs="0"/>
                <xsd:element ref="ns2:PRA_Text_1" minOccurs="0"/>
                <xsd:element ref="ns2:PRA_Text_2" minOccurs="0"/>
                <xsd:element ref="ns2:PRA_Text_3" minOccurs="0"/>
                <xsd:element ref="ns2:PRA_Text_4" minOccurs="0"/>
                <xsd:element ref="ns2:PRA_Text_5" minOccurs="0"/>
                <xsd:element ref="ns2:PRA_Date_1" minOccurs="0"/>
                <xsd:element ref="ns2:PRA_Date_2" minOccurs="0"/>
                <xsd:element ref="ns2:PRA_Date_3" minOccurs="0"/>
                <xsd:element ref="ns2:PRA_Date_Trigger" minOccurs="0"/>
                <xsd:element ref="ns2:PRA_Date_Disposal" minOccurs="0"/>
                <xsd:element ref="ns2:FunctionGroup" minOccurs="0"/>
                <xsd:element ref="ns2:Function" minOccurs="0"/>
                <xsd:element ref="ns2:Activity" minOccurs="0"/>
                <xsd:element ref="ns2:Subactivity" minOccurs="0"/>
                <xsd:element ref="ns2:Project" minOccurs="0"/>
                <xsd:element ref="ns2:Case" minOccurs="0"/>
                <xsd:element ref="ns2:DocumentType"/>
                <xsd:element ref="ns2:Key_x0020_Words" minOccurs="0"/>
                <xsd:element ref="ns2:CategoryName" minOccurs="0"/>
                <xsd:element ref="ns2:CategoryValue" minOccurs="0"/>
                <xsd:element ref="ns2:Volume" minOccurs="0"/>
                <xsd:element ref="ns3:SFReference" minOccurs="0"/>
                <xsd:element ref="ns3:SFItemID" minOccurs="0"/>
                <xsd:element ref="ns3:SFVersion" minOccurs="0"/>
                <xsd:element ref="ns3:SFReference0" minOccurs="0"/>
                <xsd:element ref="ns3:RequestType" minOccurs="0"/>
                <xsd:element ref="ns3:SFFolderName" minOccurs="0"/>
                <xsd:element ref="ns3:SFFolderBreadcrumb"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21cbe00-2104-4159-b9b9-bd54555d1bf2" elementFormDefault="qualified">
    <xsd:import namespace="http://schemas.microsoft.com/office/2006/documentManagement/types"/>
    <xsd:import namespace="http://schemas.microsoft.com/office/infopath/2007/PartnerControls"/>
    <xsd:element name="Know-How_Type" ma:index="8" nillable="true" ma:displayName="Know-How Type" ma:default="NA" ma:format="Dropdown" ma:hidden="true" ma:internalName="KnowHowType" ma:readOnly="false">
      <xsd:simpleType>
        <xsd:union memberTypes="dms:Text">
          <xsd:simpleType>
            <xsd:restriction base="dms:Choice">
              <xsd:enumeration value="NA"/>
              <xsd:enumeration value="FAQ"/>
              <xsd:enumeration value="Tall Poppy"/>
              <xsd:enumeration value="Topic"/>
              <xsd:enumeration value="Who"/>
            </xsd:restriction>
          </xsd:simpleType>
        </xsd:union>
      </xsd:simpleType>
    </xsd:element>
    <xsd:element name="Target_Audience" ma:index="9" nillable="true" ma:displayName="Target Audience" ma:default="Internal" ma:format="RadioButtons" ma:hidden="true" ma:internalName="TargetAudience" ma:readOnly="false">
      <xsd:simpleType>
        <xsd:union memberTypes="dms:Text">
          <xsd:simpleType>
            <xsd:restriction base="dms:Choice">
              <xsd:enumeration value="Internal"/>
              <xsd:enumeration value="External"/>
            </xsd:restriction>
          </xsd:simpleType>
        </xsd:union>
      </xsd:simpleType>
    </xsd:element>
    <xsd:element name="PRA_Type" ma:index="10" nillable="true" ma:displayName="PRA Type" ma:default="Doc" ma:hidden="true" ma:internalName="PRAType" ma:readOnly="false">
      <xsd:simpleType>
        <xsd:restriction base="dms:Text"/>
      </xsd:simpleType>
    </xsd:element>
    <xsd:element name="Aggregation_Status" ma:index="11" nillable="true" ma:displayName="Aggregation Status" ma:default="Normal" ma:hidden="true" ma:internalName="AggregationStatus">
      <xsd:simpleType>
        <xsd:restriction base="dms:Choice">
          <xsd:enumeration value="Delete Soon"/>
          <xsd:enumeration value="Transfer Soon"/>
          <xsd:enumeration value="Appraise Soon"/>
          <xsd:enumeration value="Delete"/>
          <xsd:enumeration value="Transfer"/>
          <xsd:enumeration value="Appraise"/>
          <xsd:enumeration value="Hold"/>
          <xsd:enumeration value="Normal"/>
        </xsd:restriction>
      </xsd:simpleType>
    </xsd:element>
    <xsd:element name="Narrative" ma:index="12" nillable="true" ma:displayName="Narrative" ma:internalName="Narrative">
      <xsd:simpleType>
        <xsd:restriction base="dms:Note">
          <xsd:maxLength value="255"/>
        </xsd:restriction>
      </xsd:simpleType>
    </xsd:element>
    <xsd:element name="Related_People" ma:index="13" nillable="true" ma:displayName="Related People" ma:hidden="true" ma:list="UserInfo" ma:internalName="RelatedPeople" ma:readOnly="false"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RecordID" ma:index="14" nillable="true" ma:displayName="RecordID" ma:hidden="true" ma:internalName="RecordID" ma:readOnly="true">
      <xsd:simpleType>
        <xsd:restriction base="dms:Text"/>
      </xsd:simpleType>
    </xsd:element>
    <xsd:element name="Record_Type" ma:index="15" nillable="true" ma:displayName="Business Value" ma:default="Normal" ma:hidden="true" ma:internalName="RecordType">
      <xsd:simpleType>
        <xsd:union memberTypes="dms:Text">
          <xsd:simpleType>
            <xsd:restriction base="dms:Choice">
              <xsd:enumeration value="Housekeeping"/>
              <xsd:enumeration value="Long Term Value"/>
              <xsd:enumeration value="Superseded"/>
              <xsd:enumeration value="Normal"/>
              <xsd:enumeration value="Cancelled"/>
              <xsd:enumeration value="Deleted"/>
            </xsd:restriction>
          </xsd:simpleType>
        </xsd:union>
      </xsd:simpleType>
    </xsd:element>
    <xsd:element name="Read_Only_Status" ma:index="16" nillable="true" ma:displayName="Read Only Status" ma:default="Open" ma:hidden="true" ma:internalName="ReadOnlyStatus">
      <xsd:simpleType>
        <xsd:restriction base="dms:Choice">
          <xsd:enumeration value="Open"/>
          <xsd:enumeration value="Document"/>
          <xsd:enumeration value="Document and Metadata"/>
        </xsd:restriction>
      </xsd:simpleType>
    </xsd:element>
    <xsd:element name="Authoritative_Version" ma:index="17" nillable="true" ma:displayName="Authoritative Version" ma:default="0" ma:hidden="true" ma:internalName="AuthoritativeVersion">
      <xsd:simpleType>
        <xsd:restriction base="dms:Boolean"/>
      </xsd:simpleType>
    </xsd:element>
    <xsd:element name="Original_Document" ma:index="18" nillable="true" ma:displayName="Original Document" ma:hidden="true" ma:internalName="OriginalDocument">
      <xsd:simpleType>
        <xsd:restriction base="dms:Text"/>
      </xsd:simpleType>
    </xsd:element>
    <xsd:element name="PRA_Text_1" ma:index="19" nillable="true" ma:displayName="PRA Text 1" ma:hidden="true" ma:internalName="PraText1">
      <xsd:simpleType>
        <xsd:restriction base="dms:Text"/>
      </xsd:simpleType>
    </xsd:element>
    <xsd:element name="PRA_Text_2" ma:index="20" nillable="true" ma:displayName="PRA Text 2" ma:hidden="true" ma:internalName="PraText2">
      <xsd:simpleType>
        <xsd:restriction base="dms:Text"/>
      </xsd:simpleType>
    </xsd:element>
    <xsd:element name="PRA_Text_3" ma:index="21" nillable="true" ma:displayName="PRA Text 3" ma:hidden="true" ma:internalName="PraText3">
      <xsd:simpleType>
        <xsd:restriction base="dms:Text"/>
      </xsd:simpleType>
    </xsd:element>
    <xsd:element name="PRA_Text_4" ma:index="22" nillable="true" ma:displayName="PRA Text 4" ma:hidden="true" ma:internalName="PraText4">
      <xsd:simpleType>
        <xsd:restriction base="dms:Text"/>
      </xsd:simpleType>
    </xsd:element>
    <xsd:element name="PRA_Text_5" ma:index="23" nillable="true" ma:displayName="PRA Text 5" ma:hidden="true" ma:internalName="PraText5">
      <xsd:simpleType>
        <xsd:restriction base="dms:Text"/>
      </xsd:simpleType>
    </xsd:element>
    <xsd:element name="PRA_Date_1" ma:index="24" nillable="true" ma:displayName="PRA Date 1" ma:format="DateTime" ma:hidden="true" ma:internalName="PraDate1">
      <xsd:simpleType>
        <xsd:restriction base="dms:DateTime"/>
      </xsd:simpleType>
    </xsd:element>
    <xsd:element name="PRA_Date_2" ma:index="25" nillable="true" ma:displayName="PRA Date 2" ma:format="DateTime" ma:hidden="true" ma:internalName="PraDate2">
      <xsd:simpleType>
        <xsd:restriction base="dms:DateTime"/>
      </xsd:simpleType>
    </xsd:element>
    <xsd:element name="PRA_Date_3" ma:index="26" nillable="true" ma:displayName="PRA Date 3" ma:format="DateTime" ma:hidden="true" ma:internalName="PraDate3">
      <xsd:simpleType>
        <xsd:restriction base="dms:DateTime"/>
      </xsd:simpleType>
    </xsd:element>
    <xsd:element name="PRA_Date_Trigger" ma:index="27" nillable="true" ma:displayName="PRA Date Trigger" ma:format="DateTime" ma:hidden="true" ma:internalName="PraDateTrigger">
      <xsd:simpleType>
        <xsd:restriction base="dms:DateTime"/>
      </xsd:simpleType>
    </xsd:element>
    <xsd:element name="PRA_Date_Disposal" ma:index="28" nillable="true" ma:displayName="PRA Date Disposal" ma:format="DateTime" ma:hidden="true" ma:internalName="PraDateDisposal">
      <xsd:simpleType>
        <xsd:restriction base="dms:DateTime"/>
      </xsd:simpleType>
    </xsd:element>
    <xsd:element name="FunctionGroup" ma:index="29" nillable="true" ma:displayName="Function Group" ma:default="NA" ma:format="RadioButtons" ma:hidden="true" ma:internalName="FunctionGroup" ma:readOnly="false">
      <xsd:simpleType>
        <xsd:union memberTypes="dms:Text">
          <xsd:simpleType>
            <xsd:restriction base="dms:Choice">
              <xsd:enumeration value="NA"/>
            </xsd:restriction>
          </xsd:simpleType>
        </xsd:union>
      </xsd:simpleType>
    </xsd:element>
    <xsd:element name="Function" ma:index="30" nillable="true" ma:displayName="Function" ma:default="Policy" ma:format="Dropdown" ma:hidden="true" ma:internalName="Function" ma:readOnly="false">
      <xsd:simpleType>
        <xsd:union memberTypes="dms:Text">
          <xsd:simpleType>
            <xsd:restriction base="dms:Choice">
              <xsd:enumeration value="Policy"/>
            </xsd:restriction>
          </xsd:simpleType>
        </xsd:union>
      </xsd:simpleType>
    </xsd:element>
    <xsd:element name="Activity" ma:index="31" nillable="true" ma:displayName="Activity" ma:default="Advising the Minister" ma:format="Dropdown" ma:hidden="true" ma:internalName="Activity" ma:readOnly="false">
      <xsd:simpleType>
        <xsd:union memberTypes="dms:Text">
          <xsd:simpleType>
            <xsd:restriction base="dms:Choice">
              <xsd:enumeration value="Advising the Minister"/>
            </xsd:restriction>
          </xsd:simpleType>
        </xsd:union>
      </xsd:simpleType>
    </xsd:element>
    <xsd:element name="Subactivity" ma:index="32" nillable="true" ma:displayName="Subactivity" ma:hidden="true" ma:internalName="Subactivity" ma:readOnly="false">
      <xsd:simpleType>
        <xsd:restriction base="dms:Text">
          <xsd:maxLength value="255"/>
        </xsd:restriction>
      </xsd:simpleType>
    </xsd:element>
    <xsd:element name="Project" ma:index="33" nillable="true" ma:displayName="Project" ma:default="NA" ma:format="RadioButtons" ma:hidden="true" ma:internalName="Project" ma:readOnly="false">
      <xsd:simpleType>
        <xsd:union memberTypes="dms:Text">
          <xsd:simpleType>
            <xsd:restriction base="dms:Choice">
              <xsd:enumeration value="NA"/>
            </xsd:restriction>
          </xsd:simpleType>
        </xsd:union>
      </xsd:simpleType>
    </xsd:element>
    <xsd:element name="Case" ma:index="34" nillable="true" ma:displayName="Case" ma:hidden="true" ma:internalName="Case" ma:readOnly="false">
      <xsd:simpleType>
        <xsd:restriction base="dms:Text">
          <xsd:maxLength value="255"/>
        </xsd:restriction>
      </xsd:simpleType>
    </xsd:element>
    <xsd:element name="DocumentType" ma:index="35" ma:displayName="Document Type" ma:format="Dropdown" ma:internalName="DocumentType">
      <xsd:simpleType>
        <xsd:restriction base="dms:Choice">
          <xsd:enumeration value="Application"/>
          <xsd:enumeration value="Contract, variation, agreement"/>
          <xsd:enumeration value="Correspondence"/>
          <xsd:enumeration value="Data"/>
          <xsd:enumeration value="Email"/>
          <xsd:enumeration value="Employment related"/>
          <xsd:enumeration value="Filenote"/>
          <xsd:enumeration value="Financial related"/>
          <xsd:enumeration value="Image, multimedia"/>
          <xsd:enumeration value="Knowledge, reference"/>
          <xsd:enumeration value="Meeting related"/>
          <xsd:enumeration value="Plan, programme, monitoring"/>
          <xsd:enumeration value="Policy, guideline, procedure"/>
          <xsd:enumeration value="Presentation"/>
          <xsd:enumeration value="Publication"/>
          <xsd:enumeration value="Report"/>
          <xsd:enumeration value="Template, form"/>
        </xsd:restriction>
      </xsd:simpleType>
    </xsd:element>
    <xsd:element name="Key_x0020_Words" ma:index="36" nillable="true" ma:displayName="Key Words" ma:hidden="true" ma:internalName="Key_x0020_Words" ma:readOnly="false">
      <xsd:complexType>
        <xsd:complexContent>
          <xsd:extension base="dms:MultiChoiceFillIn">
            <xsd:sequence>
              <xsd:element name="Value" maxOccurs="unbounded" minOccurs="0" nillable="true">
                <xsd:simpleType>
                  <xsd:union memberTypes="dms:Text">
                    <xsd:simpleType>
                      <xsd:restriction base="dms:Choice">
                        <xsd:enumeration value="Not yet defined"/>
                      </xsd:restriction>
                    </xsd:simpleType>
                  </xsd:union>
                </xsd:simpleType>
              </xsd:element>
            </xsd:sequence>
          </xsd:extension>
        </xsd:complexContent>
      </xsd:complexType>
    </xsd:element>
    <xsd:element name="CategoryName" ma:index="37" nillable="true" ma:displayName="Category Name" ma:default="NA" ma:format="RadioButtons" ma:hidden="true" ma:internalName="CategoryName" ma:readOnly="false">
      <xsd:simpleType>
        <xsd:union memberTypes="dms:Text">
          <xsd:simpleType>
            <xsd:restriction base="dms:Choice">
              <xsd:enumeration value="NA"/>
            </xsd:restriction>
          </xsd:simpleType>
        </xsd:union>
      </xsd:simpleType>
    </xsd:element>
    <xsd:element name="CategoryValue" ma:index="38" nillable="true" ma:displayName="Category Value" ma:default="NA" ma:format="RadioButtons" ma:hidden="true" ma:internalName="CategoryValue" ma:readOnly="false">
      <xsd:simpleType>
        <xsd:union memberTypes="dms:Text">
          <xsd:simpleType>
            <xsd:restriction base="dms:Choice">
              <xsd:enumeration value="NA"/>
            </xsd:restriction>
          </xsd:simpleType>
        </xsd:union>
      </xsd:simpleType>
    </xsd:element>
    <xsd:element name="Volume" ma:index="39" nillable="true" ma:displayName="Volume" ma:default="NA" ma:format="RadioButtons" ma:hidden="true" ma:internalName="Volume" ma:readOnly="false">
      <xsd:simpleType>
        <xsd:union memberTypes="dms:Text">
          <xsd:simpleType>
            <xsd:restriction base="dms:Choice">
              <xsd:enumeration value="NA"/>
            </xsd:restriction>
          </xsd:simpleType>
        </xsd:union>
      </xsd:simpleType>
    </xsd:element>
  </xsd:schema>
  <xsd:schema xmlns:xsd="http://www.w3.org/2001/XMLSchema" xmlns:xs="http://www.w3.org/2001/XMLSchema" xmlns:dms="http://schemas.microsoft.com/office/2006/documentManagement/types" xmlns:pc="http://schemas.microsoft.com/office/infopath/2007/PartnerControls" targetNamespace="3f67ee3c-dd20-4086-83c1-305e3ef0076e" elementFormDefault="qualified">
    <xsd:import namespace="http://schemas.microsoft.com/office/2006/documentManagement/types"/>
    <xsd:import namespace="http://schemas.microsoft.com/office/infopath/2007/PartnerControls"/>
    <xsd:element name="SFReference" ma:index="40" nillable="true" ma:displayName="Reference" ma:hidden="true" ma:internalName="SFReference">
      <xsd:simpleType>
        <xsd:restriction base="dms:Text"/>
      </xsd:simpleType>
    </xsd:element>
    <xsd:element name="SFItemID" ma:index="41" nillable="true" ma:displayName="SFItemID" ma:hidden="true" ma:internalName="SFItemID">
      <xsd:simpleType>
        <xsd:restriction base="dms:Text"/>
      </xsd:simpleType>
    </xsd:element>
    <xsd:element name="SFVersion" ma:index="42" nillable="true" ma:displayName="SFVersion" ma:hidden="true" ma:internalName="SFVersion">
      <xsd:simpleType>
        <xsd:restriction base="dms:Text"/>
      </xsd:simpleType>
    </xsd:element>
    <xsd:element name="SFReference0" ma:index="43" nillable="true" ma:displayName="SFReference" ma:hidden="true" ma:internalName="SFReference0" ma:readOnly="false">
      <xsd:simpleType>
        <xsd:restriction base="dms:Text">
          <xsd:maxLength value="255"/>
        </xsd:restriction>
      </xsd:simpleType>
    </xsd:element>
    <xsd:element name="RequestType" ma:index="44" nillable="true" ma:displayName="Request Type" ma:hidden="true" ma:internalName="RequestType" ma:readOnly="false">
      <xsd:simpleType>
        <xsd:restriction base="dms:Text">
          <xsd:maxLength value="255"/>
        </xsd:restriction>
      </xsd:simpleType>
    </xsd:element>
    <xsd:element name="SFFolderName" ma:index="45" nillable="true" ma:displayName="Folder Name" ma:hidden="true" ma:internalName="SFFolderName" ma:readOnly="false">
      <xsd:simpleType>
        <xsd:restriction base="dms:Text"/>
      </xsd:simpleType>
    </xsd:element>
    <xsd:element name="SFFolderBreadcrumb" ma:index="46" nillable="true" ma:displayName="Folder Breadcrumb" ma:hidden="true" ma:internalName="SFFolderBreadcrumb" ma:readOnly="fals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C0BB606-3A7C-4F0E-8B24-229A672F020A}">
  <ds:schemaRefs>
    <ds:schemaRef ds:uri="http://schemas.microsoft.com/sharepoint/v3/contenttype/forms"/>
  </ds:schemaRefs>
</ds:datastoreItem>
</file>

<file path=customXml/itemProps2.xml><?xml version="1.0" encoding="utf-8"?>
<ds:datastoreItem xmlns:ds="http://schemas.openxmlformats.org/officeDocument/2006/customXml" ds:itemID="{55220FF6-C475-4D91-B971-62CDBCF0FE76}">
  <ds:schemaRefs>
    <ds:schemaRef ds:uri="e21cbe00-2104-4159-b9b9-bd54555d1bf2"/>
    <ds:schemaRef ds:uri="http://purl.org/dc/elements/1.1/"/>
    <ds:schemaRef ds:uri="http://schemas.microsoft.com/office/2006/metadata/properties"/>
    <ds:schemaRef ds:uri="http://purl.org/dc/terms/"/>
    <ds:schemaRef ds:uri="http://schemas.openxmlformats.org/package/2006/metadata/core-properties"/>
    <ds:schemaRef ds:uri="http://schemas.microsoft.com/office/2006/documentManagement/types"/>
    <ds:schemaRef ds:uri="3f67ee3c-dd20-4086-83c1-305e3ef0076e"/>
    <ds:schemaRef ds:uri="http://schemas.microsoft.com/office/infopath/2007/PartnerControls"/>
    <ds:schemaRef ds:uri="http://www.w3.org/XML/1998/namespace"/>
    <ds:schemaRef ds:uri="http://purl.org/dc/dcmitype/"/>
  </ds:schemaRefs>
</ds:datastoreItem>
</file>

<file path=customXml/itemProps3.xml><?xml version="1.0" encoding="utf-8"?>
<ds:datastoreItem xmlns:ds="http://schemas.openxmlformats.org/officeDocument/2006/customXml" ds:itemID="{81C83B7E-3D1A-45D7-9F34-635CEA6AE45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21cbe00-2104-4159-b9b9-bd54555d1bf2"/>
    <ds:schemaRef ds:uri="3f67ee3c-dd20-4086-83c1-305e3ef0076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7844</TotalTime>
  <Words>368</Words>
  <Application>Microsoft Office PowerPoint</Application>
  <PresentationFormat>Custom</PresentationFormat>
  <Paragraphs>67</Paragraphs>
  <Slides>4</Slides>
  <Notes>4</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4</vt:i4>
      </vt:variant>
    </vt:vector>
  </HeadingPairs>
  <TitlesOfParts>
    <vt:vector size="9" baseType="lpstr">
      <vt:lpstr>Arial</vt:lpstr>
      <vt:lpstr>Calibri</vt:lpstr>
      <vt:lpstr>Lucida Sans</vt:lpstr>
      <vt:lpstr>Office Theme</vt:lpstr>
      <vt:lpstr>Worksheet</vt:lpstr>
      <vt:lpstr>Sport NZ  Finance Report</vt:lpstr>
      <vt:lpstr>Current year performance</vt:lpstr>
      <vt:lpstr>Balance sheet</vt:lpstr>
      <vt:lpstr>Long-term financial stability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Sport NZ  Finance Report</dc:title>
  <dc:creator>Grace Cooper</dc:creator>
  <dc:description>Created by www.allfields.co.nz</dc:description>
  <cp:lastModifiedBy>Trish Bradley</cp:lastModifiedBy>
  <cp:revision>102</cp:revision>
  <cp:lastPrinted>2018-11-13T23:21:43Z</cp:lastPrinted>
  <dcterms:created xsi:type="dcterms:W3CDTF">2018-05-17T21:07:27Z</dcterms:created>
  <dcterms:modified xsi:type="dcterms:W3CDTF">2019-03-01T02:44:03Z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0x010100AAAAAAAAAAAAAAAAAAAAAAAAAAAAAA02009F21FD828952FB4AA9316DE475219679</vt:lpwstr>
  </property>
  <property fmtid="{D5CDD505-2E9C-101B-9397-08002B2CF9AE}" pid="3" name="_ModerationStatus">
    <vt:lpwstr>0</vt:lpwstr>
  </property>
  <property fmtid="{D5CDD505-2E9C-101B-9397-08002B2CF9AE}" pid="4" name="Project">
    <vt:lpwstr>NA</vt:lpwstr>
  </property>
  <property fmtid="{D5CDD505-2E9C-101B-9397-08002B2CF9AE}" pid="5" name="Case">
    <vt:lpwstr>NA</vt:lpwstr>
  </property>
  <property fmtid="{D5CDD505-2E9C-101B-9397-08002B2CF9AE}" pid="6" name="Subactivity">
    <vt:lpwstr>Audit Committee</vt:lpwstr>
  </property>
  <property fmtid="{D5CDD505-2E9C-101B-9397-08002B2CF9AE}" pid="7" name="Activity">
    <vt:lpwstr>Boards</vt:lpwstr>
  </property>
  <property fmtid="{D5CDD505-2E9C-101B-9397-08002B2CF9AE}" pid="8" name="FunctionGroup">
    <vt:lpwstr>NA</vt:lpwstr>
  </property>
  <property fmtid="{D5CDD505-2E9C-101B-9397-08002B2CF9AE}" pid="9" name="CategoryName">
    <vt:lpwstr>NA</vt:lpwstr>
  </property>
  <property fmtid="{D5CDD505-2E9C-101B-9397-08002B2CF9AE}" pid="10" name="CategoryValue">
    <vt:lpwstr>NA</vt:lpwstr>
  </property>
  <property fmtid="{D5CDD505-2E9C-101B-9397-08002B2CF9AE}" pid="11" name="Volume">
    <vt:lpwstr>NA</vt:lpwstr>
  </property>
  <property fmtid="{D5CDD505-2E9C-101B-9397-08002B2CF9AE}" pid="12" name="Function">
    <vt:lpwstr>Management and Governance</vt:lpwstr>
  </property>
  <property fmtid="{D5CDD505-2E9C-101B-9397-08002B2CF9AE}" pid="13" name="Year">
    <vt:lpwstr>2018</vt:lpwstr>
  </property>
</Properties>
</file>